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346" r:id="rId3"/>
    <p:sldId id="431" r:id="rId4"/>
    <p:sldId id="348" r:id="rId5"/>
    <p:sldId id="349" r:id="rId6"/>
    <p:sldId id="350" r:id="rId7"/>
    <p:sldId id="351" r:id="rId8"/>
    <p:sldId id="449" r:id="rId9"/>
    <p:sldId id="352" r:id="rId10"/>
    <p:sldId id="353" r:id="rId11"/>
    <p:sldId id="354" r:id="rId12"/>
    <p:sldId id="426" r:id="rId13"/>
    <p:sldId id="356" r:id="rId14"/>
    <p:sldId id="357" r:id="rId15"/>
    <p:sldId id="420" r:id="rId16"/>
    <p:sldId id="428" r:id="rId17"/>
    <p:sldId id="432" r:id="rId18"/>
    <p:sldId id="433" r:id="rId19"/>
    <p:sldId id="434" r:id="rId20"/>
    <p:sldId id="435" r:id="rId21"/>
    <p:sldId id="427" r:id="rId22"/>
    <p:sldId id="436" r:id="rId23"/>
    <p:sldId id="437" r:id="rId24"/>
    <p:sldId id="438" r:id="rId25"/>
    <p:sldId id="439" r:id="rId26"/>
    <p:sldId id="440" r:id="rId27"/>
    <p:sldId id="441" r:id="rId28"/>
    <p:sldId id="358" r:id="rId29"/>
    <p:sldId id="359" r:id="rId30"/>
    <p:sldId id="430" r:id="rId31"/>
    <p:sldId id="442" r:id="rId32"/>
    <p:sldId id="443" r:id="rId33"/>
    <p:sldId id="444" r:id="rId34"/>
    <p:sldId id="445" r:id="rId35"/>
    <p:sldId id="446" r:id="rId36"/>
    <p:sldId id="392" r:id="rId37"/>
    <p:sldId id="417" r:id="rId38"/>
    <p:sldId id="447" r:id="rId39"/>
    <p:sldId id="394" r:id="rId40"/>
    <p:sldId id="395" r:id="rId41"/>
    <p:sldId id="396" r:id="rId42"/>
    <p:sldId id="397" r:id="rId43"/>
    <p:sldId id="398" r:id="rId44"/>
    <p:sldId id="378" r:id="rId45"/>
    <p:sldId id="379" r:id="rId46"/>
    <p:sldId id="372" r:id="rId47"/>
    <p:sldId id="416" r:id="rId48"/>
    <p:sldId id="387" r:id="rId49"/>
    <p:sldId id="388" r:id="rId50"/>
    <p:sldId id="448" r:id="rId51"/>
    <p:sldId id="400" r:id="rId52"/>
    <p:sldId id="402" r:id="rId53"/>
    <p:sldId id="403" r:id="rId54"/>
    <p:sldId id="404" r:id="rId55"/>
    <p:sldId id="405" r:id="rId56"/>
    <p:sldId id="406" r:id="rId57"/>
    <p:sldId id="407" r:id="rId58"/>
    <p:sldId id="450" r:id="rId59"/>
    <p:sldId id="408" r:id="rId60"/>
    <p:sldId id="451" r:id="rId61"/>
    <p:sldId id="453" r:id="rId62"/>
    <p:sldId id="410" r:id="rId63"/>
    <p:sldId id="419" r:id="rId64"/>
    <p:sldId id="412" r:id="rId65"/>
    <p:sldId id="411" r:id="rId66"/>
    <p:sldId id="381" r:id="rId67"/>
    <p:sldId id="452" r:id="rId6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BCA996"/>
    <a:srgbClr val="C04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Estilo claro 3 - Acento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2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A18B0-5993-41F7-B7FE-4ED4A9D72F11}" type="datetimeFigureOut">
              <a:rPr lang="es-MX" smtClean="0"/>
              <a:t>14/03/2021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E9FE-057A-4423-A74C-F771DFDCC25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472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DIS - Qali Warm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4" y="60326"/>
            <a:ext cx="466725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/>
          <p:cNvCxnSpPr/>
          <p:nvPr userDrawn="1"/>
        </p:nvCxnSpPr>
        <p:spPr>
          <a:xfrm>
            <a:off x="302080" y="849087"/>
            <a:ext cx="84173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 userDrawn="1"/>
        </p:nvCxnSpPr>
        <p:spPr>
          <a:xfrm flipV="1">
            <a:off x="303442" y="849088"/>
            <a:ext cx="0" cy="52164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5" name="Picture 2" descr="Inicio - Bicentenario del Perú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157" y="74025"/>
            <a:ext cx="1505404" cy="58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84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A18B0-5993-41F7-B7FE-4ED4A9D72F11}" type="datetimeFigureOut">
              <a:rPr lang="es-MX" smtClean="0"/>
              <a:t>14/03/2021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0E9FE-057A-4423-A74C-F771DFDCC25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862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dis.gob.pe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512064" y="2353056"/>
            <a:ext cx="8510016" cy="1536192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871728" y="2859542"/>
            <a:ext cx="779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REUNIÓN DE CAPACITACIÓN DIRIGIDO DIRECTORES</a:t>
            </a:r>
            <a:endParaRPr lang="es-MX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2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09700" y="1795810"/>
            <a:ext cx="79342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MX" sz="2400" dirty="0" smtClean="0">
                <a:latin typeface="Franklin Gothic Book" panose="020B0503020102020204" pitchFamily="34" charset="0"/>
              </a:rPr>
              <a:t>Niños </a:t>
            </a:r>
            <a:r>
              <a:rPr lang="es-MX" sz="2400" dirty="0">
                <a:latin typeface="Franklin Gothic Book" panose="020B0503020102020204" pitchFamily="34" charset="0"/>
              </a:rPr>
              <a:t>y niñas a partir del nivel inicial (3 años</a:t>
            </a:r>
            <a:r>
              <a:rPr lang="es-MX" sz="2400" dirty="0" smtClean="0">
                <a:latin typeface="Franklin Gothic Book" panose="020B0503020102020204" pitchFamily="34" charset="0"/>
              </a:rPr>
              <a:t>).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400" dirty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sz="2400" dirty="0">
                <a:latin typeface="Franklin Gothic Book" panose="020B0503020102020204" pitchFamily="34" charset="0"/>
              </a:rPr>
              <a:t>Niños y niñas </a:t>
            </a:r>
            <a:r>
              <a:rPr lang="es-MX" sz="2400" dirty="0" smtClean="0">
                <a:latin typeface="Franklin Gothic Book" panose="020B0503020102020204" pitchFamily="34" charset="0"/>
              </a:rPr>
              <a:t>del </a:t>
            </a:r>
            <a:r>
              <a:rPr lang="es-MX" sz="2400" dirty="0">
                <a:latin typeface="Franklin Gothic Book" panose="020B0503020102020204" pitchFamily="34" charset="0"/>
              </a:rPr>
              <a:t>nivel </a:t>
            </a:r>
            <a:r>
              <a:rPr lang="es-MX" sz="2400" dirty="0" smtClean="0">
                <a:latin typeface="Franklin Gothic Book" panose="020B0503020102020204" pitchFamily="34" charset="0"/>
              </a:rPr>
              <a:t>primaria.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400" dirty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sz="2400" dirty="0" smtClean="0">
                <a:latin typeface="Franklin Gothic Book" panose="020B0503020102020204" pitchFamily="34" charset="0"/>
              </a:rPr>
              <a:t>Escolares </a:t>
            </a:r>
            <a:r>
              <a:rPr lang="es-MX" sz="2400" dirty="0">
                <a:latin typeface="Franklin Gothic Book" panose="020B0503020102020204" pitchFamily="34" charset="0"/>
              </a:rPr>
              <a:t>del nivel de educación </a:t>
            </a:r>
            <a:r>
              <a:rPr lang="es-MX" sz="2400" b="1" u="sng" dirty="0" smtClean="0">
                <a:latin typeface="Franklin Gothic Book" panose="020B0503020102020204" pitchFamily="34" charset="0"/>
              </a:rPr>
              <a:t>secundaria focalizada</a:t>
            </a:r>
            <a:r>
              <a:rPr lang="es-MX" sz="2400" dirty="0" smtClean="0">
                <a:latin typeface="Franklin Gothic Book" panose="020B0503020102020204" pitchFamily="34" charset="0"/>
              </a:rPr>
              <a:t>:</a:t>
            </a:r>
          </a:p>
          <a:p>
            <a:pPr algn="just"/>
            <a:endParaRPr lang="es-MX" sz="2400" dirty="0" smtClean="0">
              <a:latin typeface="Franklin Gothic Book" panose="020B05030201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428750" y="4104134"/>
            <a:ext cx="5848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es-MX" i="1" dirty="0">
                <a:latin typeface="Franklin Gothic Book" panose="020B0503020102020204" pitchFamily="34" charset="0"/>
              </a:rPr>
              <a:t>IE públicas localizadas en los pueblos indígenas que se ubican en la Amazonía Peruana, 100%</a:t>
            </a:r>
          </a:p>
          <a:p>
            <a:pPr marL="457200" indent="-457200" algn="just">
              <a:buFontTx/>
              <a:buChar char="-"/>
            </a:pPr>
            <a:r>
              <a:rPr lang="es-MX" i="1" dirty="0">
                <a:latin typeface="Franklin Gothic Book" panose="020B0503020102020204" pitchFamily="34" charset="0"/>
              </a:rPr>
              <a:t>Instituciones Educativas JEC (progresivo)</a:t>
            </a:r>
          </a:p>
          <a:p>
            <a:pPr marL="457200" indent="-457200" algn="just">
              <a:buFontTx/>
              <a:buChar char="-"/>
            </a:pPr>
            <a:r>
              <a:rPr lang="es-MX" i="1" dirty="0">
                <a:latin typeface="Franklin Gothic Book" panose="020B0503020102020204" pitchFamily="34" charset="0"/>
              </a:rPr>
              <a:t>IE FAD (ST, CRFA, SRE)</a:t>
            </a:r>
          </a:p>
        </p:txBody>
      </p:sp>
    </p:spTree>
    <p:extLst>
      <p:ext uri="{BB962C8B-B14F-4D97-AF65-F5344CB8AC3E}">
        <p14:creationId xmlns:p14="http://schemas.microsoft.com/office/powerpoint/2010/main" val="70226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69601" y="3710601"/>
            <a:ext cx="3621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>
                <a:solidFill>
                  <a:srgbClr val="7030A0"/>
                </a:solidFill>
              </a:rPr>
              <a:t>165,100</a:t>
            </a:r>
            <a:r>
              <a:rPr lang="es-MX" sz="4400" dirty="0" smtClean="0"/>
              <a:t> </a:t>
            </a:r>
            <a:r>
              <a:rPr lang="es-MX" sz="3200" i="1" dirty="0" smtClean="0"/>
              <a:t>Usuarios</a:t>
            </a:r>
            <a:endParaRPr lang="es-MX" sz="3200" i="1" dirty="0"/>
          </a:p>
        </p:txBody>
      </p: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5" y="1077553"/>
            <a:ext cx="3702052" cy="526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430385" y="2551033"/>
            <a:ext cx="57136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 smtClean="0">
                <a:solidFill>
                  <a:srgbClr val="7030A0"/>
                </a:solidFill>
              </a:rPr>
              <a:t>3,640</a:t>
            </a:r>
            <a:r>
              <a:rPr lang="es-MX" sz="4800" dirty="0" smtClean="0"/>
              <a:t> </a:t>
            </a:r>
            <a:r>
              <a:rPr lang="es-MX" sz="3200" i="1" dirty="0" smtClean="0"/>
              <a:t>Instituciones Educativas</a:t>
            </a:r>
            <a:endParaRPr lang="es-MX" sz="3200" i="1" dirty="0"/>
          </a:p>
        </p:txBody>
      </p:sp>
    </p:spTree>
    <p:extLst>
      <p:ext uri="{BB962C8B-B14F-4D97-AF65-F5344CB8AC3E}">
        <p14:creationId xmlns:p14="http://schemas.microsoft.com/office/powerpoint/2010/main" val="19812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78" y="896170"/>
            <a:ext cx="5555320" cy="358284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79805" y="3880022"/>
            <a:ext cx="1351006" cy="873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089189" y="3196281"/>
            <a:ext cx="1046206" cy="1056867"/>
          </a:xfrm>
          <a:prstGeom prst="straightConnector1">
            <a:avLst/>
          </a:prstGeom>
          <a:ln w="28575">
            <a:solidFill>
              <a:srgbClr val="7030A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5028405" y="5436973"/>
            <a:ext cx="33377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b="1" dirty="0" smtClean="0">
                <a:solidFill>
                  <a:srgbClr val="7030A0"/>
                </a:solidFill>
              </a:rPr>
              <a:t>50,499</a:t>
            </a:r>
            <a:r>
              <a:rPr lang="es-MX" sz="4400" dirty="0" smtClean="0"/>
              <a:t> </a:t>
            </a:r>
            <a:r>
              <a:rPr lang="es-MX" sz="3200" i="1" dirty="0" smtClean="0"/>
              <a:t>Usuarios</a:t>
            </a:r>
            <a:endParaRPr lang="es-MX" sz="3200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3089189" y="4277405"/>
            <a:ext cx="52354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dirty="0" smtClean="0">
                <a:solidFill>
                  <a:srgbClr val="7030A0"/>
                </a:solidFill>
              </a:rPr>
              <a:t>581</a:t>
            </a:r>
            <a:r>
              <a:rPr lang="es-MX" sz="4800" dirty="0" smtClean="0"/>
              <a:t> </a:t>
            </a:r>
            <a:r>
              <a:rPr lang="es-MX" sz="3200" i="1" dirty="0" smtClean="0"/>
              <a:t>Instituciones Educativas</a:t>
            </a:r>
            <a:endParaRPr lang="es-MX" sz="3200" i="1" dirty="0"/>
          </a:p>
        </p:txBody>
      </p:sp>
    </p:spTree>
    <p:extLst>
      <p:ext uri="{BB962C8B-B14F-4D97-AF65-F5344CB8AC3E}">
        <p14:creationId xmlns:p14="http://schemas.microsoft.com/office/powerpoint/2010/main" val="3209807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4955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¿Qué ofrecemos?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167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499287" y="2185663"/>
            <a:ext cx="69444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/>
              <a:t>1. Componente alimentario:</a:t>
            </a:r>
          </a:p>
          <a:p>
            <a:endParaRPr lang="es-MX" sz="2000" dirty="0" smtClean="0"/>
          </a:p>
          <a:p>
            <a:r>
              <a:rPr lang="es-MX" sz="2000" dirty="0" smtClean="0"/>
              <a:t>- Dotación de alimentos validadas por el CENAN y PMA</a:t>
            </a:r>
          </a:p>
          <a:p>
            <a:endParaRPr lang="es-MX" sz="2000" dirty="0"/>
          </a:p>
          <a:p>
            <a:endParaRPr lang="es-MX" sz="2000" dirty="0" smtClean="0"/>
          </a:p>
          <a:p>
            <a:r>
              <a:rPr lang="es-MX" sz="2000" b="1" dirty="0" smtClean="0"/>
              <a:t>2. Componente Educativo:</a:t>
            </a:r>
          </a:p>
          <a:p>
            <a:endParaRPr lang="es-MX" sz="2000" dirty="0"/>
          </a:p>
          <a:p>
            <a:r>
              <a:rPr lang="es-MX" sz="2000" dirty="0" smtClean="0"/>
              <a:t>- Promover mejores hábitos de alimentación en los niños y niñas usuarias</a:t>
            </a:r>
            <a:endParaRPr lang="es-MX" sz="20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29056" y="6161902"/>
            <a:ext cx="4034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i="1" dirty="0" smtClean="0"/>
              <a:t>CENAN: </a:t>
            </a:r>
            <a:r>
              <a:rPr lang="es-MX" sz="1400" i="1" dirty="0"/>
              <a:t>Centro Nacional de Alimentación y </a:t>
            </a:r>
            <a:r>
              <a:rPr lang="es-MX" sz="1400" i="1" dirty="0" smtClean="0"/>
              <a:t>Nutrición</a:t>
            </a:r>
          </a:p>
          <a:p>
            <a:r>
              <a:rPr lang="es-MX" sz="1400" i="1" dirty="0" smtClean="0"/>
              <a:t>PMA: Programa Mundial de Alimentos </a:t>
            </a:r>
            <a:endParaRPr lang="es-MX" sz="1400" i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7" y="2283939"/>
            <a:ext cx="782290" cy="7822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47" y="3751931"/>
            <a:ext cx="856430" cy="85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98863" y="3344560"/>
            <a:ext cx="266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Alimentos a entregar 2021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11" y="3055702"/>
            <a:ext cx="782290" cy="7822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97" y="1260390"/>
            <a:ext cx="4615879" cy="513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4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44684"/>
              </p:ext>
            </p:extLst>
          </p:nvPr>
        </p:nvGraphicFramePr>
        <p:xfrm>
          <a:off x="779847" y="2786016"/>
          <a:ext cx="7636480" cy="1804658"/>
        </p:xfrm>
        <a:graphic>
          <a:graphicData uri="http://schemas.openxmlformats.org/drawingml/2006/table">
            <a:tbl>
              <a:tblPr/>
              <a:tblGrid>
                <a:gridCol w="1527296"/>
                <a:gridCol w="1527296"/>
                <a:gridCol w="1527296"/>
                <a:gridCol w="1527296"/>
                <a:gridCol w="1527296"/>
              </a:tblGrid>
              <a:tr h="1303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Regular, JEC y No Residente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Residentes </a:t>
                      </a:r>
                      <a:b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(S.R.E)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Secundaria Tutorial</a:t>
                      </a:r>
                      <a:b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(S.T)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Centros Rurales de Formación en Alternancia (C.R.F.A.)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8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Periodo</a:t>
                      </a:r>
                      <a:r>
                        <a:rPr lang="es-MX" sz="1800" b="1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ampliado</a:t>
                      </a:r>
                      <a:endParaRPr lang="es-MX" sz="18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</a:tr>
              <a:tr h="394958"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>
                          <a:effectLst/>
                          <a:latin typeface="Arial Narrow" panose="020B0606020202030204" pitchFamily="34" charset="0"/>
                        </a:rPr>
                        <a:t>25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36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dirty="0">
                          <a:effectLst/>
                          <a:latin typeface="Arial Narrow" panose="020B0606020202030204" pitchFamily="34" charset="0"/>
                        </a:rPr>
                        <a:t>15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dirty="0">
                          <a:effectLst/>
                          <a:latin typeface="Arial Narrow" panose="020B0606020202030204" pitchFamily="34" charset="0"/>
                        </a:rPr>
                        <a:t>19</a:t>
                      </a: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MX" sz="1800" b="0" dirty="0" smtClean="0">
                          <a:effectLst/>
                          <a:latin typeface="Arial Narrow" panose="020B0606020202030204" pitchFamily="34" charset="0"/>
                        </a:rPr>
                        <a:t>40</a:t>
                      </a:r>
                      <a:endParaRPr lang="es-MX" sz="1800" b="0" dirty="0"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3468514" y="2210205"/>
            <a:ext cx="228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Días de atención 2021</a:t>
            </a:r>
            <a:endParaRPr lang="es-MX" b="1" dirty="0"/>
          </a:p>
        </p:txBody>
      </p:sp>
      <p:sp>
        <p:nvSpPr>
          <p:cNvPr id="9" name="Rectángulo 8"/>
          <p:cNvSpPr/>
          <p:nvPr/>
        </p:nvSpPr>
        <p:spPr>
          <a:xfrm>
            <a:off x="779847" y="4847255"/>
            <a:ext cx="532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>
                <a:latin typeface="Calibri" panose="020F0502020204030204" pitchFamily="34" charset="0"/>
              </a:rPr>
              <a:t>Período de Atención</a:t>
            </a:r>
            <a:r>
              <a:rPr lang="es-MX" dirty="0" smtClean="0"/>
              <a:t> </a:t>
            </a:r>
            <a:r>
              <a:rPr lang="es-MX" dirty="0" smtClean="0">
                <a:latin typeface="Calibri" panose="020F0502020204030204" pitchFamily="34" charset="0"/>
              </a:rPr>
              <a:t>del </a:t>
            </a:r>
            <a:r>
              <a:rPr lang="es-MX" dirty="0">
                <a:latin typeface="Calibri" panose="020F0502020204030204" pitchFamily="34" charset="0"/>
              </a:rPr>
              <a:t>15/03/2021 al </a:t>
            </a:r>
            <a:r>
              <a:rPr lang="es-MX" dirty="0" smtClean="0">
                <a:latin typeface="Calibri" panose="020F0502020204030204" pitchFamily="34" charset="0"/>
              </a:rPr>
              <a:t>14/12/2021</a:t>
            </a:r>
            <a:endParaRPr lang="es-MX" dirty="0" smtClean="0"/>
          </a:p>
          <a:p>
            <a:r>
              <a:rPr lang="es-MX" b="1" dirty="0" smtClean="0">
                <a:latin typeface="Calibri" panose="020F0502020204030204" pitchFamily="34" charset="0"/>
              </a:rPr>
              <a:t>N° </a:t>
            </a:r>
            <a:r>
              <a:rPr lang="es-MX" b="1" dirty="0">
                <a:latin typeface="Calibri" panose="020F0502020204030204" pitchFamily="34" charset="0"/>
              </a:rPr>
              <a:t>DIAS</a:t>
            </a:r>
            <a:r>
              <a:rPr lang="es-MX" dirty="0"/>
              <a:t> </a:t>
            </a:r>
            <a:r>
              <a:rPr lang="es-MX" dirty="0">
                <a:latin typeface="Calibri" panose="020F0502020204030204" pitchFamily="34" charset="0"/>
              </a:rPr>
              <a:t>180 </a:t>
            </a:r>
            <a:r>
              <a:rPr lang="es-MX" dirty="0" smtClean="0">
                <a:latin typeface="Calibri" panose="020F0502020204030204" pitchFamily="34" charset="0"/>
              </a:rPr>
              <a:t>días</a:t>
            </a:r>
          </a:p>
          <a:p>
            <a:r>
              <a:rPr lang="es-MX" dirty="0" smtClean="0">
                <a:latin typeface="Calibri" panose="020F0502020204030204" pitchFamily="34" charset="0"/>
              </a:rPr>
              <a:t>N° ENTREGAS: 07</a:t>
            </a:r>
          </a:p>
        </p:txBody>
      </p:sp>
    </p:spTree>
    <p:extLst>
      <p:ext uri="{BB962C8B-B14F-4D97-AF65-F5344CB8AC3E}">
        <p14:creationId xmlns:p14="http://schemas.microsoft.com/office/powerpoint/2010/main" val="152146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89" y="2038836"/>
            <a:ext cx="7364139" cy="384023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70697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2435662"/>
            <a:ext cx="8587533" cy="348381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38454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1932343"/>
            <a:ext cx="8592065" cy="391506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223" y="1203966"/>
            <a:ext cx="997777" cy="1456755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7717886" y="3213597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7736111" y="2910703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>
            <a:off x="5693143" y="3480193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8245736" y="3480193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7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2820023"/>
            <a:ext cx="4955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latin typeface="Franklin Gothic Book" panose="020B0503020102020204" pitchFamily="34" charset="0"/>
              </a:rPr>
              <a:t>¿Qué es el Programa Nacional de Alimentación Escolar</a:t>
            </a:r>
          </a:p>
          <a:p>
            <a:r>
              <a:rPr lang="es-MX" sz="2400" b="1" dirty="0" err="1">
                <a:latin typeface="Franklin Gothic Book" panose="020B0503020102020204" pitchFamily="34" charset="0"/>
              </a:rPr>
              <a:t>Qali</a:t>
            </a:r>
            <a:r>
              <a:rPr lang="es-MX" sz="2400" b="1" dirty="0">
                <a:latin typeface="Franklin Gothic Book" panose="020B0503020102020204" pitchFamily="34" charset="0"/>
              </a:rPr>
              <a:t> </a:t>
            </a:r>
            <a:r>
              <a:rPr lang="es-MX" sz="2400" b="1" dirty="0" err="1">
                <a:latin typeface="Franklin Gothic Book" panose="020B0503020102020204" pitchFamily="34" charset="0"/>
              </a:rPr>
              <a:t>Warma</a:t>
            </a:r>
            <a:r>
              <a:rPr lang="es-MX" sz="2400" b="1" dirty="0">
                <a:latin typeface="Franklin Gothic Book" panose="020B0503020102020204" pitchFamily="34" charset="0"/>
              </a:rPr>
              <a:t> ? </a:t>
            </a:r>
          </a:p>
        </p:txBody>
      </p:sp>
      <p:sp>
        <p:nvSpPr>
          <p:cNvPr id="3" name="Elipse 2"/>
          <p:cNvSpPr/>
          <p:nvPr/>
        </p:nvSpPr>
        <p:spPr>
          <a:xfrm>
            <a:off x="734235" y="3060187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158577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1</a:t>
            </a:r>
            <a:endParaRPr lang="es-MX" sz="2800" b="1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760" y="2300547"/>
            <a:ext cx="2124934" cy="22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9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xmlns="" id="{1CD20F68-898F-4A0A-9927-8DD020F65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75236"/>
              </p:ext>
            </p:extLst>
          </p:nvPr>
        </p:nvGraphicFramePr>
        <p:xfrm>
          <a:off x="544287" y="1818536"/>
          <a:ext cx="8483600" cy="3228184"/>
        </p:xfrm>
        <a:graphic>
          <a:graphicData uri="http://schemas.openxmlformats.org/drawingml/2006/table">
            <a:tbl>
              <a:tblPr/>
              <a:tblGrid>
                <a:gridCol w="2691734">
                  <a:extLst>
                    <a:ext uri="{9D8B030D-6E8A-4147-A177-3AD203B41FA5}">
                      <a16:colId xmlns:a16="http://schemas.microsoft.com/office/drawing/2014/main" xmlns="" val="3991572902"/>
                    </a:ext>
                  </a:extLst>
                </a:gridCol>
                <a:gridCol w="3044442">
                  <a:extLst>
                    <a:ext uri="{9D8B030D-6E8A-4147-A177-3AD203B41FA5}">
                      <a16:colId xmlns:a16="http://schemas.microsoft.com/office/drawing/2014/main" xmlns="" val="1579227907"/>
                    </a:ext>
                  </a:extLst>
                </a:gridCol>
                <a:gridCol w="2747424">
                  <a:extLst>
                    <a:ext uri="{9D8B030D-6E8A-4147-A177-3AD203B41FA5}">
                      <a16:colId xmlns:a16="http://schemas.microsoft.com/office/drawing/2014/main" xmlns="" val="2317099597"/>
                    </a:ext>
                  </a:extLst>
                </a:gridCol>
              </a:tblGrid>
              <a:tr h="29135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Menú Escolar - Región Alimentaria Sierra Central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4711356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CANASTA 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9425972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DESAYUNO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28004356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AZUCAR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71765279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0656294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QUINUA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4607878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 DE AVENA CON QUINUA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HOJUELA DE AVENA CON KIWICHA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HARINA EXTRUIDA DE MAIZ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3194375"/>
                  </a:ext>
                </a:extLst>
              </a:tr>
              <a:tr h="244736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LECHE EVAPORADA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31100677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CONSERVA DE PESCADO EN ACEITE VEGETAL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PESCADO EN ACEITE VEGETAL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4361694"/>
                  </a:ext>
                </a:extLst>
              </a:tr>
              <a:tr h="48947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CONSERVA DE CARNE DE POLLO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4663"/>
                  </a:ext>
                </a:extLst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544287" y="5236533"/>
            <a:ext cx="848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 2: Para las II.EE de doble ración, Desayuno + Almuerzo se añade : </a:t>
            </a:r>
          </a:p>
          <a:p>
            <a:pPr>
              <a:spcAft>
                <a:spcPts val="800"/>
              </a:spcAf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CANASTA A:    Lenteja y Habas partidas.	</a:t>
            </a:r>
          </a:p>
          <a:p>
            <a:pPr>
              <a:spcAft>
                <a:spcPts val="800"/>
              </a:spcAf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CANASTA B:  Charqui, Lenteja y Arveja partida.	</a:t>
            </a:r>
          </a:p>
          <a:p>
            <a:pPr>
              <a:spcAft>
                <a:spcPts val="800"/>
              </a:spcAft>
            </a:pPr>
            <a:r>
              <a:rPr lang="es-MX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CANASTA C:  Lenteja y  Habas partidas	</a:t>
            </a:r>
            <a:endParaRPr lang="es-MX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36" y="932934"/>
            <a:ext cx="782290" cy="78229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26292" y="1139413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alimentario</a:t>
            </a:r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960" y="956356"/>
            <a:ext cx="1064419" cy="1724360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 flipH="1">
            <a:off x="5036458" y="2975429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H="1">
            <a:off x="8038314" y="2975428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 flipH="1">
            <a:off x="6100656" y="3312885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 flipH="1">
            <a:off x="8672123" y="3312885"/>
            <a:ext cx="355764" cy="2665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H="1">
            <a:off x="3878590" y="5526313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>
            <a:off x="4433406" y="5889114"/>
            <a:ext cx="522513" cy="239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228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59" y="1198201"/>
            <a:ext cx="856430" cy="85643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516489" y="1351006"/>
            <a:ext cx="289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educativo 2021</a:t>
            </a:r>
            <a:endParaRPr lang="es-MX" dirty="0"/>
          </a:p>
        </p:txBody>
      </p:sp>
      <p:sp>
        <p:nvSpPr>
          <p:cNvPr id="4" name="object 41"/>
          <p:cNvSpPr/>
          <p:nvPr/>
        </p:nvSpPr>
        <p:spPr>
          <a:xfrm>
            <a:off x="746060" y="2589835"/>
            <a:ext cx="7949183" cy="2615183"/>
          </a:xfrm>
          <a:custGeom>
            <a:avLst/>
            <a:gdLst/>
            <a:ahLst/>
            <a:cxnLst/>
            <a:rect l="l" t="t" r="r" b="b"/>
            <a:pathLst>
              <a:path w="7949183" h="2615183">
                <a:moveTo>
                  <a:pt x="0" y="435863"/>
                </a:moveTo>
                <a:lnTo>
                  <a:pt x="5704" y="365178"/>
                </a:lnTo>
                <a:lnTo>
                  <a:pt x="22221" y="298118"/>
                </a:lnTo>
                <a:lnTo>
                  <a:pt x="48651" y="235584"/>
                </a:lnTo>
                <a:lnTo>
                  <a:pt x="84098" y="178472"/>
                </a:lnTo>
                <a:lnTo>
                  <a:pt x="127665" y="127682"/>
                </a:lnTo>
                <a:lnTo>
                  <a:pt x="178453" y="84112"/>
                </a:lnTo>
                <a:lnTo>
                  <a:pt x="235566" y="48660"/>
                </a:lnTo>
                <a:lnTo>
                  <a:pt x="298105" y="22226"/>
                </a:lnTo>
                <a:lnTo>
                  <a:pt x="365175" y="5706"/>
                </a:lnTo>
                <a:lnTo>
                  <a:pt x="435876" y="0"/>
                </a:lnTo>
                <a:lnTo>
                  <a:pt x="7513320" y="0"/>
                </a:lnTo>
                <a:lnTo>
                  <a:pt x="7584005" y="5706"/>
                </a:lnTo>
                <a:lnTo>
                  <a:pt x="7651065" y="22226"/>
                </a:lnTo>
                <a:lnTo>
                  <a:pt x="7713599" y="48660"/>
                </a:lnTo>
                <a:lnTo>
                  <a:pt x="7770711" y="84112"/>
                </a:lnTo>
                <a:lnTo>
                  <a:pt x="7821501" y="127682"/>
                </a:lnTo>
                <a:lnTo>
                  <a:pt x="7865071" y="178472"/>
                </a:lnTo>
                <a:lnTo>
                  <a:pt x="7900523" y="235584"/>
                </a:lnTo>
                <a:lnTo>
                  <a:pt x="7926957" y="298118"/>
                </a:lnTo>
                <a:lnTo>
                  <a:pt x="7943477" y="365178"/>
                </a:lnTo>
                <a:lnTo>
                  <a:pt x="7949183" y="435863"/>
                </a:lnTo>
                <a:lnTo>
                  <a:pt x="7949183" y="2179319"/>
                </a:lnTo>
                <a:lnTo>
                  <a:pt x="7943477" y="2250005"/>
                </a:lnTo>
                <a:lnTo>
                  <a:pt x="7926957" y="2317065"/>
                </a:lnTo>
                <a:lnTo>
                  <a:pt x="7900523" y="2379599"/>
                </a:lnTo>
                <a:lnTo>
                  <a:pt x="7865071" y="2436711"/>
                </a:lnTo>
                <a:lnTo>
                  <a:pt x="7821501" y="2487501"/>
                </a:lnTo>
                <a:lnTo>
                  <a:pt x="7770711" y="2531071"/>
                </a:lnTo>
                <a:lnTo>
                  <a:pt x="7713599" y="2566523"/>
                </a:lnTo>
                <a:lnTo>
                  <a:pt x="7651065" y="2592957"/>
                </a:lnTo>
                <a:lnTo>
                  <a:pt x="7584005" y="2609477"/>
                </a:lnTo>
                <a:lnTo>
                  <a:pt x="7513320" y="2615183"/>
                </a:lnTo>
                <a:lnTo>
                  <a:pt x="435876" y="2615183"/>
                </a:lnTo>
                <a:lnTo>
                  <a:pt x="365175" y="2609477"/>
                </a:lnTo>
                <a:lnTo>
                  <a:pt x="298105" y="2592957"/>
                </a:lnTo>
                <a:lnTo>
                  <a:pt x="235566" y="2566523"/>
                </a:lnTo>
                <a:lnTo>
                  <a:pt x="178453" y="2531071"/>
                </a:lnTo>
                <a:lnTo>
                  <a:pt x="127665" y="2487501"/>
                </a:lnTo>
                <a:lnTo>
                  <a:pt x="84098" y="2436711"/>
                </a:lnTo>
                <a:lnTo>
                  <a:pt x="48651" y="2379599"/>
                </a:lnTo>
                <a:lnTo>
                  <a:pt x="22221" y="2317065"/>
                </a:lnTo>
                <a:lnTo>
                  <a:pt x="5704" y="2250005"/>
                </a:lnTo>
                <a:lnTo>
                  <a:pt x="0" y="2179319"/>
                </a:lnTo>
                <a:lnTo>
                  <a:pt x="0" y="435863"/>
                </a:lnTo>
                <a:close/>
              </a:path>
            </a:pathLst>
          </a:custGeom>
          <a:ln w="28575">
            <a:solidFill>
              <a:srgbClr val="42709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43"/>
          <p:cNvSpPr/>
          <p:nvPr/>
        </p:nvSpPr>
        <p:spPr>
          <a:xfrm>
            <a:off x="820736" y="3167430"/>
            <a:ext cx="1356360" cy="1139952"/>
          </a:xfrm>
          <a:custGeom>
            <a:avLst/>
            <a:gdLst/>
            <a:ahLst/>
            <a:cxnLst/>
            <a:rect l="l" t="t" r="r" b="b"/>
            <a:pathLst>
              <a:path w="1356360" h="1139952">
                <a:moveTo>
                  <a:pt x="1356360" y="897075"/>
                </a:moveTo>
                <a:lnTo>
                  <a:pt x="1356350" y="78343"/>
                </a:lnTo>
                <a:lnTo>
                  <a:pt x="1344781" y="33830"/>
                </a:lnTo>
                <a:lnTo>
                  <a:pt x="1316365" y="5929"/>
                </a:lnTo>
                <a:lnTo>
                  <a:pt x="1291717" y="0"/>
                </a:lnTo>
                <a:lnTo>
                  <a:pt x="63510" y="11"/>
                </a:lnTo>
                <a:lnTo>
                  <a:pt x="27432" y="13662"/>
                </a:lnTo>
                <a:lnTo>
                  <a:pt x="4808" y="48365"/>
                </a:lnTo>
                <a:lnTo>
                  <a:pt x="0" y="79756"/>
                </a:lnTo>
                <a:lnTo>
                  <a:pt x="0" y="1139952"/>
                </a:lnTo>
                <a:lnTo>
                  <a:pt x="1292804" y="1139940"/>
                </a:lnTo>
                <a:lnTo>
                  <a:pt x="1337547" y="1115861"/>
                </a:lnTo>
                <a:lnTo>
                  <a:pt x="1355047" y="1075897"/>
                </a:lnTo>
                <a:lnTo>
                  <a:pt x="1356360" y="897075"/>
                </a:lnTo>
                <a:close/>
              </a:path>
            </a:pathLst>
          </a:custGeom>
          <a:solidFill>
            <a:srgbClr val="E1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44"/>
          <p:cNvSpPr/>
          <p:nvPr/>
        </p:nvSpPr>
        <p:spPr>
          <a:xfrm>
            <a:off x="820736" y="4307382"/>
            <a:ext cx="798576" cy="274320"/>
          </a:xfrm>
          <a:custGeom>
            <a:avLst/>
            <a:gdLst/>
            <a:ahLst/>
            <a:cxnLst/>
            <a:rect l="l" t="t" r="r" b="b"/>
            <a:pathLst>
              <a:path w="798576" h="274320">
                <a:moveTo>
                  <a:pt x="798576" y="274320"/>
                </a:moveTo>
                <a:lnTo>
                  <a:pt x="798576" y="0"/>
                </a:lnTo>
                <a:lnTo>
                  <a:pt x="0" y="0"/>
                </a:lnTo>
                <a:lnTo>
                  <a:pt x="798576" y="274320"/>
                </a:lnTo>
                <a:close/>
              </a:path>
            </a:pathLst>
          </a:custGeom>
          <a:solidFill>
            <a:srgbClr val="BC2A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45"/>
          <p:cNvSpPr/>
          <p:nvPr/>
        </p:nvSpPr>
        <p:spPr>
          <a:xfrm>
            <a:off x="1119440" y="4407967"/>
            <a:ext cx="499872" cy="173736"/>
          </a:xfrm>
          <a:custGeom>
            <a:avLst/>
            <a:gdLst/>
            <a:ahLst/>
            <a:cxnLst/>
            <a:rect l="l" t="t" r="r" b="b"/>
            <a:pathLst>
              <a:path w="499872" h="173736">
                <a:moveTo>
                  <a:pt x="0" y="173736"/>
                </a:moveTo>
                <a:lnTo>
                  <a:pt x="499872" y="173736"/>
                </a:lnTo>
                <a:lnTo>
                  <a:pt x="0" y="0"/>
                </a:lnTo>
                <a:lnTo>
                  <a:pt x="0" y="173736"/>
                </a:lnTo>
                <a:close/>
              </a:path>
            </a:pathLst>
          </a:custGeom>
          <a:solidFill>
            <a:srgbClr val="E13E3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46"/>
          <p:cNvSpPr/>
          <p:nvPr/>
        </p:nvSpPr>
        <p:spPr>
          <a:xfrm>
            <a:off x="1119440" y="4581703"/>
            <a:ext cx="249935" cy="246887"/>
          </a:xfrm>
          <a:custGeom>
            <a:avLst/>
            <a:gdLst/>
            <a:ahLst/>
            <a:cxnLst/>
            <a:rect l="l" t="t" r="r" b="b"/>
            <a:pathLst>
              <a:path w="249935" h="246887">
                <a:moveTo>
                  <a:pt x="249935" y="246887"/>
                </a:moveTo>
                <a:lnTo>
                  <a:pt x="249935" y="0"/>
                </a:lnTo>
                <a:lnTo>
                  <a:pt x="0" y="0"/>
                </a:lnTo>
                <a:lnTo>
                  <a:pt x="249935" y="246887"/>
                </a:lnTo>
                <a:close/>
              </a:path>
            </a:pathLst>
          </a:custGeom>
          <a:solidFill>
            <a:srgbClr val="BC2A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47"/>
          <p:cNvSpPr/>
          <p:nvPr/>
        </p:nvSpPr>
        <p:spPr>
          <a:xfrm>
            <a:off x="2295967" y="3167430"/>
            <a:ext cx="1359408" cy="1139952"/>
          </a:xfrm>
          <a:custGeom>
            <a:avLst/>
            <a:gdLst/>
            <a:ahLst/>
            <a:cxnLst/>
            <a:rect l="l" t="t" r="r" b="b"/>
            <a:pathLst>
              <a:path w="1359408" h="1139952">
                <a:moveTo>
                  <a:pt x="1294" y="1139952"/>
                </a:moveTo>
                <a:lnTo>
                  <a:pt x="1295810" y="1139938"/>
                </a:lnTo>
                <a:lnTo>
                  <a:pt x="1331165" y="1125648"/>
                </a:lnTo>
                <a:lnTo>
                  <a:pt x="1354345" y="1090610"/>
                </a:lnTo>
                <a:lnTo>
                  <a:pt x="1359408" y="1060196"/>
                </a:lnTo>
                <a:lnTo>
                  <a:pt x="1359397" y="78238"/>
                </a:lnTo>
                <a:lnTo>
                  <a:pt x="1347794" y="33781"/>
                </a:lnTo>
                <a:lnTo>
                  <a:pt x="1319341" y="5920"/>
                </a:lnTo>
                <a:lnTo>
                  <a:pt x="1294638" y="0"/>
                </a:lnTo>
                <a:lnTo>
                  <a:pt x="63539" y="12"/>
                </a:lnTo>
                <a:lnTo>
                  <a:pt x="27464" y="13685"/>
                </a:lnTo>
                <a:lnTo>
                  <a:pt x="4817" y="48380"/>
                </a:lnTo>
                <a:lnTo>
                  <a:pt x="0" y="79756"/>
                </a:lnTo>
                <a:lnTo>
                  <a:pt x="0" y="1139952"/>
                </a:lnTo>
                <a:lnTo>
                  <a:pt x="1294" y="113995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48"/>
          <p:cNvSpPr/>
          <p:nvPr/>
        </p:nvSpPr>
        <p:spPr>
          <a:xfrm>
            <a:off x="2295967" y="4307382"/>
            <a:ext cx="801624" cy="274320"/>
          </a:xfrm>
          <a:custGeom>
            <a:avLst/>
            <a:gdLst/>
            <a:ahLst/>
            <a:cxnLst/>
            <a:rect l="l" t="t" r="r" b="b"/>
            <a:pathLst>
              <a:path w="801624" h="274320">
                <a:moveTo>
                  <a:pt x="801624" y="274320"/>
                </a:moveTo>
                <a:lnTo>
                  <a:pt x="801624" y="0"/>
                </a:lnTo>
                <a:lnTo>
                  <a:pt x="0" y="0"/>
                </a:lnTo>
                <a:lnTo>
                  <a:pt x="801624" y="274320"/>
                </a:lnTo>
                <a:close/>
              </a:path>
            </a:pathLst>
          </a:custGeom>
          <a:solidFill>
            <a:srgbClr val="F4AF8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49"/>
          <p:cNvSpPr/>
          <p:nvPr/>
        </p:nvSpPr>
        <p:spPr>
          <a:xfrm>
            <a:off x="2597720" y="4407967"/>
            <a:ext cx="499871" cy="173736"/>
          </a:xfrm>
          <a:custGeom>
            <a:avLst/>
            <a:gdLst/>
            <a:ahLst/>
            <a:cxnLst/>
            <a:rect l="l" t="t" r="r" b="b"/>
            <a:pathLst>
              <a:path w="499871" h="173736">
                <a:moveTo>
                  <a:pt x="0" y="173736"/>
                </a:moveTo>
                <a:lnTo>
                  <a:pt x="499871" y="173736"/>
                </a:lnTo>
                <a:lnTo>
                  <a:pt x="0" y="0"/>
                </a:lnTo>
                <a:lnTo>
                  <a:pt x="0" y="173736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50"/>
          <p:cNvSpPr/>
          <p:nvPr/>
        </p:nvSpPr>
        <p:spPr>
          <a:xfrm>
            <a:off x="5462840" y="3210103"/>
            <a:ext cx="1530096" cy="1139952"/>
          </a:xfrm>
          <a:custGeom>
            <a:avLst/>
            <a:gdLst/>
            <a:ahLst/>
            <a:cxnLst/>
            <a:rect l="l" t="t" r="r" b="b"/>
            <a:pathLst>
              <a:path w="1530096" h="1139952">
                <a:moveTo>
                  <a:pt x="1530096" y="458083"/>
                </a:moveTo>
                <a:lnTo>
                  <a:pt x="1530096" y="79755"/>
                </a:lnTo>
                <a:lnTo>
                  <a:pt x="1529744" y="71716"/>
                </a:lnTo>
                <a:lnTo>
                  <a:pt x="1514974" y="30782"/>
                </a:lnTo>
                <a:lnTo>
                  <a:pt x="1483686" y="5368"/>
                </a:lnTo>
                <a:lnTo>
                  <a:pt x="1457198" y="0"/>
                </a:lnTo>
                <a:lnTo>
                  <a:pt x="72898" y="0"/>
                </a:lnTo>
                <a:lnTo>
                  <a:pt x="28142" y="15830"/>
                </a:lnTo>
                <a:lnTo>
                  <a:pt x="4908" y="49793"/>
                </a:lnTo>
                <a:lnTo>
                  <a:pt x="0" y="79755"/>
                </a:lnTo>
                <a:lnTo>
                  <a:pt x="0" y="1139952"/>
                </a:lnTo>
                <a:lnTo>
                  <a:pt x="1457198" y="1139952"/>
                </a:lnTo>
                <a:lnTo>
                  <a:pt x="1464201" y="1139568"/>
                </a:lnTo>
                <a:lnTo>
                  <a:pt x="1501030" y="1123436"/>
                </a:lnTo>
                <a:lnTo>
                  <a:pt x="1524913" y="1089215"/>
                </a:lnTo>
                <a:lnTo>
                  <a:pt x="1530096" y="1060196"/>
                </a:lnTo>
                <a:lnTo>
                  <a:pt x="1530096" y="458083"/>
                </a:lnTo>
                <a:close/>
              </a:path>
            </a:pathLst>
          </a:custGeom>
          <a:solidFill>
            <a:srgbClr val="25778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51"/>
          <p:cNvSpPr/>
          <p:nvPr/>
        </p:nvSpPr>
        <p:spPr>
          <a:xfrm>
            <a:off x="5462840" y="4350055"/>
            <a:ext cx="902208" cy="274320"/>
          </a:xfrm>
          <a:custGeom>
            <a:avLst/>
            <a:gdLst/>
            <a:ahLst/>
            <a:cxnLst/>
            <a:rect l="l" t="t" r="r" b="b"/>
            <a:pathLst>
              <a:path w="902208" h="274320">
                <a:moveTo>
                  <a:pt x="902208" y="274320"/>
                </a:moveTo>
                <a:lnTo>
                  <a:pt x="902208" y="0"/>
                </a:lnTo>
                <a:lnTo>
                  <a:pt x="0" y="0"/>
                </a:lnTo>
                <a:lnTo>
                  <a:pt x="902208" y="274320"/>
                </a:lnTo>
                <a:close/>
              </a:path>
            </a:pathLst>
          </a:custGeom>
          <a:solidFill>
            <a:srgbClr val="60C4D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52"/>
          <p:cNvSpPr/>
          <p:nvPr/>
        </p:nvSpPr>
        <p:spPr>
          <a:xfrm>
            <a:off x="5801168" y="4453687"/>
            <a:ext cx="563879" cy="170687"/>
          </a:xfrm>
          <a:custGeom>
            <a:avLst/>
            <a:gdLst/>
            <a:ahLst/>
            <a:cxnLst/>
            <a:rect l="l" t="t" r="r" b="b"/>
            <a:pathLst>
              <a:path w="563879" h="170687">
                <a:moveTo>
                  <a:pt x="0" y="170687"/>
                </a:moveTo>
                <a:lnTo>
                  <a:pt x="563879" y="170687"/>
                </a:lnTo>
                <a:lnTo>
                  <a:pt x="0" y="0"/>
                </a:lnTo>
                <a:lnTo>
                  <a:pt x="0" y="170687"/>
                </a:lnTo>
                <a:close/>
              </a:path>
            </a:pathLst>
          </a:custGeom>
          <a:solidFill>
            <a:srgbClr val="25778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53"/>
          <p:cNvSpPr/>
          <p:nvPr/>
        </p:nvSpPr>
        <p:spPr>
          <a:xfrm>
            <a:off x="5801168" y="4624375"/>
            <a:ext cx="280415" cy="246887"/>
          </a:xfrm>
          <a:custGeom>
            <a:avLst/>
            <a:gdLst/>
            <a:ahLst/>
            <a:cxnLst/>
            <a:rect l="l" t="t" r="r" b="b"/>
            <a:pathLst>
              <a:path w="280415" h="246887">
                <a:moveTo>
                  <a:pt x="280415" y="246887"/>
                </a:moveTo>
                <a:lnTo>
                  <a:pt x="280415" y="0"/>
                </a:lnTo>
                <a:lnTo>
                  <a:pt x="0" y="0"/>
                </a:lnTo>
                <a:lnTo>
                  <a:pt x="280415" y="246887"/>
                </a:lnTo>
                <a:close/>
              </a:path>
            </a:pathLst>
          </a:custGeom>
          <a:solidFill>
            <a:srgbClr val="25778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54"/>
          <p:cNvSpPr/>
          <p:nvPr/>
        </p:nvSpPr>
        <p:spPr>
          <a:xfrm>
            <a:off x="5801168" y="4624375"/>
            <a:ext cx="280415" cy="246887"/>
          </a:xfrm>
          <a:custGeom>
            <a:avLst/>
            <a:gdLst/>
            <a:ahLst/>
            <a:cxnLst/>
            <a:rect l="l" t="t" r="r" b="b"/>
            <a:pathLst>
              <a:path w="280415" h="246887">
                <a:moveTo>
                  <a:pt x="280415" y="246887"/>
                </a:moveTo>
                <a:lnTo>
                  <a:pt x="280415" y="0"/>
                </a:lnTo>
                <a:lnTo>
                  <a:pt x="0" y="0"/>
                </a:lnTo>
                <a:lnTo>
                  <a:pt x="280415" y="246887"/>
                </a:lnTo>
                <a:close/>
              </a:path>
            </a:pathLst>
          </a:custGeom>
          <a:solidFill>
            <a:srgbClr val="25778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55"/>
          <p:cNvSpPr/>
          <p:nvPr/>
        </p:nvSpPr>
        <p:spPr>
          <a:xfrm>
            <a:off x="3823016" y="3167430"/>
            <a:ext cx="1533143" cy="1139952"/>
          </a:xfrm>
          <a:custGeom>
            <a:avLst/>
            <a:gdLst/>
            <a:ahLst/>
            <a:cxnLst/>
            <a:rect l="l" t="t" r="r" b="b"/>
            <a:pathLst>
              <a:path w="1533143" h="1139952">
                <a:moveTo>
                  <a:pt x="0" y="83334"/>
                </a:moveTo>
                <a:lnTo>
                  <a:pt x="0" y="1139952"/>
                </a:lnTo>
                <a:lnTo>
                  <a:pt x="1459991" y="1139952"/>
                </a:lnTo>
                <a:lnTo>
                  <a:pt x="1504110" y="1123366"/>
                </a:lnTo>
                <a:lnTo>
                  <a:pt x="1527974" y="1089172"/>
                </a:lnTo>
                <a:lnTo>
                  <a:pt x="1533143" y="1060196"/>
                </a:lnTo>
                <a:lnTo>
                  <a:pt x="1533143" y="79756"/>
                </a:lnTo>
                <a:lnTo>
                  <a:pt x="1517940" y="30692"/>
                </a:lnTo>
                <a:lnTo>
                  <a:pt x="1486581" y="5351"/>
                </a:lnTo>
                <a:lnTo>
                  <a:pt x="1459991" y="0"/>
                </a:lnTo>
                <a:lnTo>
                  <a:pt x="73151" y="0"/>
                </a:lnTo>
                <a:lnTo>
                  <a:pt x="28165" y="15898"/>
                </a:lnTo>
                <a:lnTo>
                  <a:pt x="4912" y="49836"/>
                </a:lnTo>
                <a:lnTo>
                  <a:pt x="0" y="79756"/>
                </a:lnTo>
                <a:lnTo>
                  <a:pt x="0" y="83334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56"/>
          <p:cNvSpPr/>
          <p:nvPr/>
        </p:nvSpPr>
        <p:spPr>
          <a:xfrm>
            <a:off x="3823016" y="4307382"/>
            <a:ext cx="902207" cy="274320"/>
          </a:xfrm>
          <a:custGeom>
            <a:avLst/>
            <a:gdLst/>
            <a:ahLst/>
            <a:cxnLst/>
            <a:rect l="l" t="t" r="r" b="b"/>
            <a:pathLst>
              <a:path w="902207" h="274320">
                <a:moveTo>
                  <a:pt x="902207" y="274320"/>
                </a:moveTo>
                <a:lnTo>
                  <a:pt x="902207" y="0"/>
                </a:lnTo>
                <a:lnTo>
                  <a:pt x="0" y="0"/>
                </a:lnTo>
                <a:lnTo>
                  <a:pt x="902207" y="274320"/>
                </a:lnTo>
                <a:close/>
              </a:path>
            </a:pathLst>
          </a:custGeom>
          <a:solidFill>
            <a:srgbClr val="53813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57"/>
          <p:cNvSpPr/>
          <p:nvPr/>
        </p:nvSpPr>
        <p:spPr>
          <a:xfrm>
            <a:off x="4161344" y="4411015"/>
            <a:ext cx="563879" cy="170687"/>
          </a:xfrm>
          <a:custGeom>
            <a:avLst/>
            <a:gdLst/>
            <a:ahLst/>
            <a:cxnLst/>
            <a:rect l="l" t="t" r="r" b="b"/>
            <a:pathLst>
              <a:path w="563879" h="170687">
                <a:moveTo>
                  <a:pt x="0" y="170687"/>
                </a:moveTo>
                <a:lnTo>
                  <a:pt x="563879" y="170687"/>
                </a:lnTo>
                <a:lnTo>
                  <a:pt x="0" y="0"/>
                </a:lnTo>
                <a:lnTo>
                  <a:pt x="0" y="170687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58"/>
          <p:cNvSpPr/>
          <p:nvPr/>
        </p:nvSpPr>
        <p:spPr>
          <a:xfrm>
            <a:off x="7111808" y="3210103"/>
            <a:ext cx="1389888" cy="1200912"/>
          </a:xfrm>
          <a:custGeom>
            <a:avLst/>
            <a:gdLst/>
            <a:ahLst/>
            <a:cxnLst/>
            <a:rect l="l" t="t" r="r" b="b"/>
            <a:pathLst>
              <a:path w="1389888" h="1200912">
                <a:moveTo>
                  <a:pt x="1389888" y="1022727"/>
                </a:moveTo>
                <a:lnTo>
                  <a:pt x="1389887" y="84074"/>
                </a:lnTo>
                <a:lnTo>
                  <a:pt x="1382913" y="46109"/>
                </a:lnTo>
                <a:lnTo>
                  <a:pt x="1358724" y="12614"/>
                </a:lnTo>
                <a:lnTo>
                  <a:pt x="1323594" y="0"/>
                </a:lnTo>
                <a:lnTo>
                  <a:pt x="66294" y="0"/>
                </a:lnTo>
                <a:lnTo>
                  <a:pt x="26045" y="16290"/>
                </a:lnTo>
                <a:lnTo>
                  <a:pt x="4548" y="52245"/>
                </a:lnTo>
                <a:lnTo>
                  <a:pt x="0" y="84074"/>
                </a:lnTo>
                <a:lnTo>
                  <a:pt x="0" y="1200912"/>
                </a:lnTo>
                <a:lnTo>
                  <a:pt x="1323594" y="1200912"/>
                </a:lnTo>
                <a:lnTo>
                  <a:pt x="1329052" y="1200615"/>
                </a:lnTo>
                <a:lnTo>
                  <a:pt x="1372033" y="1173581"/>
                </a:lnTo>
                <a:lnTo>
                  <a:pt x="1388648" y="1132709"/>
                </a:lnTo>
                <a:lnTo>
                  <a:pt x="1389888" y="102272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59"/>
          <p:cNvSpPr/>
          <p:nvPr/>
        </p:nvSpPr>
        <p:spPr>
          <a:xfrm>
            <a:off x="7111808" y="4411015"/>
            <a:ext cx="816864" cy="286512"/>
          </a:xfrm>
          <a:custGeom>
            <a:avLst/>
            <a:gdLst/>
            <a:ahLst/>
            <a:cxnLst/>
            <a:rect l="l" t="t" r="r" b="b"/>
            <a:pathLst>
              <a:path w="816864" h="286512">
                <a:moveTo>
                  <a:pt x="816864" y="286512"/>
                </a:moveTo>
                <a:lnTo>
                  <a:pt x="816864" y="0"/>
                </a:lnTo>
                <a:lnTo>
                  <a:pt x="0" y="0"/>
                </a:lnTo>
                <a:lnTo>
                  <a:pt x="816864" y="286512"/>
                </a:lnTo>
                <a:close/>
              </a:path>
            </a:pathLst>
          </a:custGeom>
          <a:solidFill>
            <a:srgbClr val="FAE3D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60"/>
          <p:cNvSpPr/>
          <p:nvPr/>
        </p:nvSpPr>
        <p:spPr>
          <a:xfrm>
            <a:off x="7419656" y="4517695"/>
            <a:ext cx="509016" cy="179832"/>
          </a:xfrm>
          <a:custGeom>
            <a:avLst/>
            <a:gdLst/>
            <a:ahLst/>
            <a:cxnLst/>
            <a:rect l="l" t="t" r="r" b="b"/>
            <a:pathLst>
              <a:path w="509016" h="179832">
                <a:moveTo>
                  <a:pt x="0" y="179832"/>
                </a:moveTo>
                <a:lnTo>
                  <a:pt x="509016" y="179832"/>
                </a:lnTo>
                <a:lnTo>
                  <a:pt x="0" y="0"/>
                </a:lnTo>
                <a:lnTo>
                  <a:pt x="0" y="17983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61"/>
          <p:cNvSpPr/>
          <p:nvPr/>
        </p:nvSpPr>
        <p:spPr>
          <a:xfrm>
            <a:off x="7419656" y="4697527"/>
            <a:ext cx="252983" cy="262127"/>
          </a:xfrm>
          <a:custGeom>
            <a:avLst/>
            <a:gdLst/>
            <a:ahLst/>
            <a:cxnLst/>
            <a:rect l="l" t="t" r="r" b="b"/>
            <a:pathLst>
              <a:path w="252983" h="262127">
                <a:moveTo>
                  <a:pt x="252983" y="262127"/>
                </a:moveTo>
                <a:lnTo>
                  <a:pt x="252983" y="0"/>
                </a:lnTo>
                <a:lnTo>
                  <a:pt x="0" y="0"/>
                </a:lnTo>
                <a:lnTo>
                  <a:pt x="252983" y="26212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62"/>
          <p:cNvSpPr/>
          <p:nvPr/>
        </p:nvSpPr>
        <p:spPr>
          <a:xfrm>
            <a:off x="7419656" y="4697527"/>
            <a:ext cx="252983" cy="262127"/>
          </a:xfrm>
          <a:custGeom>
            <a:avLst/>
            <a:gdLst/>
            <a:ahLst/>
            <a:cxnLst/>
            <a:rect l="l" t="t" r="r" b="b"/>
            <a:pathLst>
              <a:path w="252983" h="262127">
                <a:moveTo>
                  <a:pt x="252983" y="262127"/>
                </a:moveTo>
                <a:lnTo>
                  <a:pt x="252983" y="0"/>
                </a:lnTo>
                <a:lnTo>
                  <a:pt x="0" y="0"/>
                </a:lnTo>
                <a:lnTo>
                  <a:pt x="252983" y="262127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7"/>
          <p:cNvSpPr txBox="1"/>
          <p:nvPr/>
        </p:nvSpPr>
        <p:spPr>
          <a:xfrm>
            <a:off x="808340" y="3496233"/>
            <a:ext cx="1395157" cy="461340"/>
          </a:xfrm>
          <a:prstGeom prst="rect">
            <a:avLst/>
          </a:prstGeom>
        </p:spPr>
        <p:txBody>
          <a:bodyPr wrap="square" lIns="0" tIns="11017" rIns="0" bIns="0" rtlCol="0">
            <a:noAutofit/>
          </a:bodyPr>
          <a:lstStyle/>
          <a:p>
            <a:pPr marL="58420" marR="28849">
              <a:lnSpc>
                <a:spcPts val="1735"/>
              </a:lnSpc>
            </a:pPr>
            <a:r>
              <a:rPr sz="1600" b="1" spc="-23" dirty="0">
                <a:solidFill>
                  <a:srgbClr val="FFFFFF"/>
                </a:solidFill>
                <a:latin typeface="Calibri"/>
                <a:cs typeface="Calibri"/>
              </a:rPr>
              <a:t>CAPACITACIÓN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20"/>
              </a:lnSpc>
              <a:spcBef>
                <a:spcPts val="4"/>
              </a:spcBef>
            </a:pPr>
            <a:r>
              <a:rPr sz="1500" b="1" spc="3" dirty="0">
                <a:solidFill>
                  <a:srgbClr val="FFFFFF"/>
                </a:solidFill>
                <a:latin typeface="Calibri"/>
                <a:cs typeface="Calibri"/>
              </a:rPr>
              <a:t>PERSONALIZADA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59950" y="3495980"/>
            <a:ext cx="646067" cy="473532"/>
          </a:xfrm>
          <a:prstGeom prst="rect">
            <a:avLst/>
          </a:prstGeom>
        </p:spPr>
        <p:txBody>
          <a:bodyPr wrap="square" lIns="0" tIns="11017" rIns="0" bIns="0" rtlCol="0">
            <a:noAutofit/>
          </a:bodyPr>
          <a:lstStyle/>
          <a:p>
            <a:pPr marL="12700">
              <a:lnSpc>
                <a:spcPts val="1735"/>
              </a:lnSpc>
            </a:pPr>
            <a:r>
              <a:rPr sz="1600" b="1" spc="-1" dirty="0">
                <a:solidFill>
                  <a:srgbClr val="FFFFFF"/>
                </a:solidFill>
                <a:latin typeface="Calibri"/>
                <a:cs typeface="Calibri"/>
              </a:rPr>
              <a:t>CURSO</a:t>
            </a:r>
            <a:endParaRPr sz="1600">
              <a:latin typeface="Calibri"/>
              <a:cs typeface="Calibri"/>
            </a:endParaRPr>
          </a:p>
          <a:p>
            <a:pPr marL="27939" marR="11642">
              <a:lnSpc>
                <a:spcPts val="1920"/>
              </a:lnSpc>
              <a:spcBef>
                <a:spcPts val="9"/>
              </a:spcBef>
            </a:pP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MOOC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5"/>
          <p:cNvSpPr txBox="1"/>
          <p:nvPr/>
        </p:nvSpPr>
        <p:spPr>
          <a:xfrm>
            <a:off x="7187245" y="3497910"/>
            <a:ext cx="1217779" cy="675106"/>
          </a:xfrm>
          <a:prstGeom prst="rect">
            <a:avLst/>
          </a:prstGeom>
        </p:spPr>
        <p:txBody>
          <a:bodyPr wrap="square" lIns="0" tIns="10414" rIns="0" bIns="0" rtlCol="0">
            <a:noAutofit/>
          </a:bodyPr>
          <a:lstStyle/>
          <a:p>
            <a:pPr algn="ctr">
              <a:lnSpc>
                <a:spcPts val="1639"/>
              </a:lnSpc>
            </a:pPr>
            <a:r>
              <a:rPr sz="1500" b="1" spc="-14" dirty="0">
                <a:solidFill>
                  <a:srgbClr val="FFFFFF"/>
                </a:solidFill>
                <a:latin typeface="Calibri"/>
                <a:cs typeface="Calibri"/>
              </a:rPr>
              <a:t>CAPACITACIÓN</a:t>
            </a:r>
            <a:endParaRPr sz="1500">
              <a:latin typeface="Calibri"/>
              <a:cs typeface="Calibri"/>
            </a:endParaRPr>
          </a:p>
          <a:p>
            <a:pPr marL="150444" marR="164306" algn="ctr">
              <a:lnSpc>
                <a:spcPts val="1800"/>
              </a:lnSpc>
              <a:spcBef>
                <a:spcPts val="8"/>
              </a:spcBef>
            </a:pPr>
            <a:r>
              <a:rPr sz="1500" b="1" dirty="0">
                <a:solidFill>
                  <a:srgbClr val="FFFFFF"/>
                </a:solidFill>
                <a:latin typeface="Calibri"/>
                <a:cs typeface="Calibri"/>
              </a:rPr>
              <a:t>VIVENCIAL</a:t>
            </a:r>
            <a:endParaRPr sz="1500">
              <a:latin typeface="Calibri"/>
              <a:cs typeface="Calibri"/>
            </a:endParaRPr>
          </a:p>
          <a:p>
            <a:pPr marL="235788" marR="248635" algn="ctr">
              <a:lnSpc>
                <a:spcPts val="1800"/>
              </a:lnSpc>
            </a:pPr>
            <a:r>
              <a:rPr sz="1500" b="1" spc="-12" dirty="0">
                <a:solidFill>
                  <a:srgbClr val="FFFFFF"/>
                </a:solidFill>
                <a:latin typeface="Calibri"/>
                <a:cs typeface="Calibri"/>
              </a:rPr>
              <a:t>VIRTUAL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8" name="object 23"/>
          <p:cNvSpPr txBox="1"/>
          <p:nvPr/>
        </p:nvSpPr>
        <p:spPr>
          <a:xfrm>
            <a:off x="5714681" y="3524301"/>
            <a:ext cx="1059664" cy="473455"/>
          </a:xfrm>
          <a:prstGeom prst="rect">
            <a:avLst/>
          </a:prstGeom>
        </p:spPr>
        <p:txBody>
          <a:bodyPr wrap="square" lIns="0" tIns="11017" rIns="0" bIns="0" rtlCol="0">
            <a:noAutofit/>
          </a:bodyPr>
          <a:lstStyle/>
          <a:p>
            <a:pPr marL="12700">
              <a:lnSpc>
                <a:spcPts val="1735"/>
              </a:lnSpc>
            </a:pPr>
            <a:r>
              <a:rPr sz="1600" b="1" spc="-2" dirty="0">
                <a:solidFill>
                  <a:srgbClr val="FFFFFF"/>
                </a:solidFill>
                <a:latin typeface="Calibri"/>
                <a:cs typeface="Calibri"/>
              </a:rPr>
              <a:t>TELESESIÓN</a:t>
            </a:r>
            <a:endParaRPr sz="1600">
              <a:latin typeface="Calibri"/>
              <a:cs typeface="Calibri"/>
            </a:endParaRPr>
          </a:p>
          <a:p>
            <a:pPr marL="30987" marR="17573">
              <a:lnSpc>
                <a:spcPts val="1920"/>
              </a:lnSpc>
              <a:spcBef>
                <a:spcPts val="9"/>
              </a:spcBef>
            </a:pPr>
            <a:r>
              <a:rPr sz="1600" b="1" spc="-22" dirty="0">
                <a:solidFill>
                  <a:srgbClr val="FFFFFF"/>
                </a:solidFill>
                <a:latin typeface="Calibri"/>
                <a:cs typeface="Calibri"/>
              </a:rPr>
              <a:t>EDUCATIVA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2"/>
          <p:cNvSpPr txBox="1"/>
          <p:nvPr/>
        </p:nvSpPr>
        <p:spPr>
          <a:xfrm>
            <a:off x="3962109" y="3499155"/>
            <a:ext cx="1261306" cy="229615"/>
          </a:xfrm>
          <a:prstGeom prst="rect">
            <a:avLst/>
          </a:prstGeom>
        </p:spPr>
        <p:txBody>
          <a:bodyPr wrap="square" lIns="0" tIns="11017" rIns="0" bIns="0" rtlCol="0">
            <a:noAutofit/>
          </a:bodyPr>
          <a:lstStyle/>
          <a:p>
            <a:pPr marL="12700">
              <a:lnSpc>
                <a:spcPts val="1735"/>
              </a:lnSpc>
            </a:pPr>
            <a:r>
              <a:rPr sz="1600" b="1" spc="-21" dirty="0">
                <a:solidFill>
                  <a:srgbClr val="FFFFFF"/>
                </a:solidFill>
                <a:latin typeface="Calibri"/>
                <a:cs typeface="Calibri"/>
              </a:rPr>
              <a:t>TELECAPACITA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0" name="object 20"/>
          <p:cNvSpPr txBox="1"/>
          <p:nvPr/>
        </p:nvSpPr>
        <p:spPr>
          <a:xfrm>
            <a:off x="4357742" y="3764408"/>
            <a:ext cx="489599" cy="229920"/>
          </a:xfrm>
          <a:prstGeom prst="rect">
            <a:avLst/>
          </a:prstGeom>
        </p:spPr>
        <p:txBody>
          <a:bodyPr wrap="square" lIns="0" tIns="11017" rIns="0" bIns="0" rtlCol="0">
            <a:noAutofit/>
          </a:bodyPr>
          <a:lstStyle/>
          <a:p>
            <a:pPr marL="12700">
              <a:lnSpc>
                <a:spcPts val="1735"/>
              </a:lnSpc>
            </a:pPr>
            <a:r>
              <a:rPr sz="1600" b="1" spc="-3" dirty="0">
                <a:solidFill>
                  <a:srgbClr val="FFFFFF"/>
                </a:solidFill>
                <a:latin typeface="Calibri"/>
                <a:cs typeface="Calibri"/>
              </a:rPr>
              <a:t>CIÓN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67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94" y="1649773"/>
            <a:ext cx="6944302" cy="520822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2" y="915263"/>
            <a:ext cx="856430" cy="8564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90752" y="1066261"/>
            <a:ext cx="237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</a:t>
            </a:r>
            <a:r>
              <a:rPr lang="es-MX" dirty="0" smtClean="0"/>
              <a:t>educativo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840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752" y="1624584"/>
            <a:ext cx="6977888" cy="523341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2" y="915263"/>
            <a:ext cx="856430" cy="8564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90752" y="1066261"/>
            <a:ext cx="237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</a:t>
            </a:r>
            <a:r>
              <a:rPr lang="es-MX" dirty="0" smtClean="0"/>
              <a:t>educativo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5761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1"/>
          <a:stretch/>
        </p:blipFill>
        <p:spPr>
          <a:xfrm>
            <a:off x="1389888" y="1456651"/>
            <a:ext cx="6534911" cy="540134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2" y="915263"/>
            <a:ext cx="856430" cy="8564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90752" y="1066261"/>
            <a:ext cx="237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</a:t>
            </a:r>
            <a:r>
              <a:rPr lang="es-MX" dirty="0" smtClean="0"/>
              <a:t>educativo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94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 b="1587"/>
          <a:stretch/>
        </p:blipFill>
        <p:spPr>
          <a:xfrm>
            <a:off x="1312672" y="1471845"/>
            <a:ext cx="5770880" cy="538615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2" y="915263"/>
            <a:ext cx="856430" cy="8564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190752" y="1066261"/>
            <a:ext cx="237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Componente </a:t>
            </a:r>
            <a:r>
              <a:rPr lang="es-MX" dirty="0" smtClean="0"/>
              <a:t>educativo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6495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41129" y="3155422"/>
            <a:ext cx="8261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Ahora veamos los componentes de implementación con equipamiento, menajes, indumentaria, etc…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180150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060448" y="2972542"/>
            <a:ext cx="6754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No hay más componentes, el PNAEQW solo ofrece 02 componentes, lo demás que se entrega a las IIEE es a través del “Modelo de Cogesti</a:t>
            </a:r>
            <a:r>
              <a:rPr lang="es-MX" sz="2000" dirty="0" smtClean="0"/>
              <a:t>ón”, modelo donde ocurre la magia.</a:t>
            </a:r>
            <a:endParaRPr lang="es-MX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1" y="2815781"/>
            <a:ext cx="1311921" cy="13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29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621714" y="3074025"/>
            <a:ext cx="4955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¿Cómo lo hacemos?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5</a:t>
            </a:r>
            <a:endParaRPr lang="es-MX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4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78402" y="1815285"/>
            <a:ext cx="42317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b="1" dirty="0" smtClean="0">
                <a:solidFill>
                  <a:srgbClr val="7030A0"/>
                </a:solidFill>
              </a:rPr>
              <a:t>Cogestión</a:t>
            </a:r>
          </a:p>
          <a:p>
            <a:pPr marL="457200" indent="-457200" algn="just">
              <a:buFontTx/>
              <a:buChar char="-"/>
            </a:pPr>
            <a:endParaRPr lang="es-MX" sz="2400" dirty="0"/>
          </a:p>
          <a:p>
            <a:pPr algn="just"/>
            <a:r>
              <a:rPr lang="es-MX" sz="2400" dirty="0" smtClean="0"/>
              <a:t>Mecanismo </a:t>
            </a:r>
            <a:r>
              <a:rPr lang="es-MX" sz="2400" dirty="0"/>
              <a:t>que involucra la participación articulada y de cooperación entre actores de la sociedad civil y sectores público y privado, a efectos de proveer un servicio de calidad a los usuarios del PNAE </a:t>
            </a:r>
            <a:r>
              <a:rPr lang="es-MX" sz="2400" dirty="0" err="1"/>
              <a:t>Qali</a:t>
            </a:r>
            <a:r>
              <a:rPr lang="es-MX" sz="2400" dirty="0"/>
              <a:t> </a:t>
            </a:r>
            <a:r>
              <a:rPr lang="es-MX" sz="2400" dirty="0" err="1"/>
              <a:t>Warma</a:t>
            </a:r>
            <a:r>
              <a:rPr lang="es-MX" sz="2400" dirty="0"/>
              <a:t>.</a:t>
            </a:r>
            <a:endParaRPr lang="es-MX" sz="24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68" y="2057962"/>
            <a:ext cx="3311305" cy="331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quienes-som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2" y="1123950"/>
            <a:ext cx="4743283" cy="527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743089" y="5362832"/>
            <a:ext cx="1409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 smtClean="0"/>
              <a:t>Atención</a:t>
            </a:r>
          </a:p>
          <a:p>
            <a:r>
              <a:rPr lang="es-MX" i="1" dirty="0" smtClean="0"/>
              <a:t>Asistencia</a:t>
            </a:r>
          </a:p>
          <a:p>
            <a:r>
              <a:rPr lang="es-MX" i="1" dirty="0" smtClean="0"/>
              <a:t>Permanencia</a:t>
            </a:r>
          </a:p>
          <a:p>
            <a:r>
              <a:rPr lang="es-MX" i="1" dirty="0" smtClean="0"/>
              <a:t>Salud</a:t>
            </a:r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3791649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88769" y="3077919"/>
            <a:ext cx="45064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u="sng" dirty="0" smtClean="0"/>
              <a:t>Comité de Compras:</a:t>
            </a:r>
          </a:p>
          <a:p>
            <a:r>
              <a:rPr lang="es-MX" dirty="0" smtClean="0"/>
              <a:t>Subprefecto(a)</a:t>
            </a:r>
          </a:p>
          <a:p>
            <a:r>
              <a:rPr lang="es-MX" dirty="0" smtClean="0"/>
              <a:t>Representante de la municipalidad</a:t>
            </a:r>
          </a:p>
          <a:p>
            <a:r>
              <a:rPr lang="es-MX" dirty="0" smtClean="0"/>
              <a:t>Representante de la red salud</a:t>
            </a:r>
          </a:p>
          <a:p>
            <a:r>
              <a:rPr lang="es-MX" dirty="0" smtClean="0"/>
              <a:t>Representantes de padres y madres de familia</a:t>
            </a:r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1088769" y="5473104"/>
            <a:ext cx="47495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u="sng" dirty="0" smtClean="0"/>
              <a:t>Comité de Alimentación Escolar (CAE)</a:t>
            </a:r>
          </a:p>
          <a:p>
            <a:r>
              <a:rPr lang="es-MX" dirty="0" smtClean="0"/>
              <a:t>Director(a)</a:t>
            </a:r>
          </a:p>
          <a:p>
            <a:r>
              <a:rPr lang="es-MX" dirty="0" smtClean="0"/>
              <a:t>Docente</a:t>
            </a:r>
          </a:p>
          <a:p>
            <a:r>
              <a:rPr lang="es-MX" dirty="0" smtClean="0"/>
              <a:t>03 representantes de padres y madres de familia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6439"/>
          <a:stretch/>
        </p:blipFill>
        <p:spPr>
          <a:xfrm>
            <a:off x="5526652" y="2760169"/>
            <a:ext cx="3424972" cy="213861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788587" y="1043026"/>
            <a:ext cx="329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Modelo operacional </a:t>
            </a:r>
            <a:r>
              <a:rPr lang="es-MX" b="1" dirty="0" err="1" smtClean="0"/>
              <a:t>Qali</a:t>
            </a:r>
            <a:r>
              <a:rPr lang="es-MX" b="1" dirty="0" smtClean="0"/>
              <a:t> </a:t>
            </a:r>
            <a:r>
              <a:rPr lang="es-MX" b="1" dirty="0" err="1" smtClean="0"/>
              <a:t>Warma</a:t>
            </a:r>
            <a:endParaRPr lang="es-MX" b="1" dirty="0"/>
          </a:p>
        </p:txBody>
      </p:sp>
      <p:sp>
        <p:nvSpPr>
          <p:cNvPr id="7" name="Pentágono 6"/>
          <p:cNvSpPr/>
          <p:nvPr/>
        </p:nvSpPr>
        <p:spPr>
          <a:xfrm>
            <a:off x="0" y="4818742"/>
            <a:ext cx="3947886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317468" y="4928216"/>
            <a:ext cx="343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3. Gestión del servicio alimentario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9" name="Pentágono 8"/>
          <p:cNvSpPr/>
          <p:nvPr/>
        </p:nvSpPr>
        <p:spPr>
          <a:xfrm>
            <a:off x="0" y="2454225"/>
            <a:ext cx="3947886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317468" y="2563699"/>
            <a:ext cx="223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2. Proceso de compra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11" name="Pentágono 10"/>
          <p:cNvSpPr/>
          <p:nvPr/>
        </p:nvSpPr>
        <p:spPr>
          <a:xfrm>
            <a:off x="0" y="1604231"/>
            <a:ext cx="3947886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/>
          <p:cNvSpPr txBox="1"/>
          <p:nvPr/>
        </p:nvSpPr>
        <p:spPr>
          <a:xfrm>
            <a:off x="317468" y="1713705"/>
            <a:ext cx="3306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1. Planificación del menú escolar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32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1" t="16507" r="8935" b="21692"/>
          <a:stretch/>
        </p:blipFill>
        <p:spPr>
          <a:xfrm>
            <a:off x="0" y="14513"/>
            <a:ext cx="9144000" cy="6799457"/>
          </a:xfrm>
          <a:prstGeom prst="rect">
            <a:avLst/>
          </a:prstGeom>
        </p:spPr>
      </p:pic>
      <p:sp>
        <p:nvSpPr>
          <p:cNvPr id="4" name="Pentágono 3"/>
          <p:cNvSpPr/>
          <p:nvPr/>
        </p:nvSpPr>
        <p:spPr>
          <a:xfrm>
            <a:off x="0" y="5989174"/>
            <a:ext cx="3947886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317468" y="6098648"/>
            <a:ext cx="315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Saneamiento ambiental de IIEE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43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r="-1"/>
          <a:stretch/>
        </p:blipFill>
        <p:spPr>
          <a:xfrm>
            <a:off x="0" y="-1"/>
            <a:ext cx="9144000" cy="6768079"/>
          </a:xfrm>
          <a:prstGeom prst="rect">
            <a:avLst/>
          </a:prstGeom>
        </p:spPr>
      </p:pic>
      <p:cxnSp>
        <p:nvCxnSpPr>
          <p:cNvPr id="3" name="Conector recto de flecha 2"/>
          <p:cNvCxnSpPr/>
          <p:nvPr/>
        </p:nvCxnSpPr>
        <p:spPr>
          <a:xfrm>
            <a:off x="5558972" y="2975429"/>
            <a:ext cx="451684" cy="243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/>
          <p:cNvCxnSpPr/>
          <p:nvPr/>
        </p:nvCxnSpPr>
        <p:spPr>
          <a:xfrm>
            <a:off x="1590476" y="5188277"/>
            <a:ext cx="451684" cy="243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>
            <a:off x="1218040" y="3316982"/>
            <a:ext cx="451684" cy="243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>
            <a:off x="3455272" y="774950"/>
            <a:ext cx="451684" cy="243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7752952" y="4463030"/>
            <a:ext cx="451684" cy="2432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entágono 8"/>
          <p:cNvSpPr/>
          <p:nvPr/>
        </p:nvSpPr>
        <p:spPr>
          <a:xfrm>
            <a:off x="0" y="5989174"/>
            <a:ext cx="4401312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317468" y="6098648"/>
            <a:ext cx="380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Equipamiento del servicio alimentario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22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entágono 2"/>
          <p:cNvSpPr/>
          <p:nvPr/>
        </p:nvSpPr>
        <p:spPr>
          <a:xfrm>
            <a:off x="0" y="5989174"/>
            <a:ext cx="4401312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17468" y="6098648"/>
            <a:ext cx="380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Equipamiento del servicio alimentario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968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Pentágono 2"/>
          <p:cNvSpPr/>
          <p:nvPr/>
        </p:nvSpPr>
        <p:spPr>
          <a:xfrm>
            <a:off x="0" y="5989174"/>
            <a:ext cx="4401312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17468" y="6098648"/>
            <a:ext cx="380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Equipamiento del servicio alimentario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10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2" r="3399"/>
          <a:stretch/>
        </p:blipFill>
        <p:spPr>
          <a:xfrm>
            <a:off x="0" y="72573"/>
            <a:ext cx="9144000" cy="6503286"/>
          </a:xfrm>
          <a:prstGeom prst="rect">
            <a:avLst/>
          </a:prstGeom>
        </p:spPr>
      </p:pic>
      <p:sp>
        <p:nvSpPr>
          <p:cNvPr id="3" name="Pentágono 2"/>
          <p:cNvSpPr/>
          <p:nvPr/>
        </p:nvSpPr>
        <p:spPr>
          <a:xfrm>
            <a:off x="0" y="5989174"/>
            <a:ext cx="4864608" cy="582859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317468" y="6098648"/>
            <a:ext cx="410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Dotación de EPP y materiales de limpieza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306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2793938"/>
            <a:ext cx="62948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¿Cómo el PNAEQW garantiza la calidad e inocuidad de los alimentos que se distribuye en las IIEE?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8142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06607" y="2142181"/>
            <a:ext cx="634300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smtClean="0"/>
              <a:t>A través del proceso de supervisió</a:t>
            </a:r>
            <a:r>
              <a:rPr lang="es-PE" dirty="0" smtClean="0"/>
              <a:t>n y liberación el PNAEQW garantiza que los alimentos sean INOCUOS y de CALIDAD.</a:t>
            </a:r>
          </a:p>
          <a:p>
            <a:endParaRPr lang="es-PE" dirty="0"/>
          </a:p>
          <a:p>
            <a:r>
              <a:rPr lang="es-PE" dirty="0" smtClean="0"/>
              <a:t>Este proceso consta de </a:t>
            </a:r>
            <a:r>
              <a:rPr lang="es-PE" sz="3200" dirty="0" smtClean="0"/>
              <a:t>03</a:t>
            </a:r>
            <a:r>
              <a:rPr lang="es-PE" dirty="0" smtClean="0"/>
              <a:t> etapas</a:t>
            </a:r>
            <a:r>
              <a:rPr lang="es-PE" dirty="0"/>
              <a:t>:</a:t>
            </a:r>
            <a:endParaRPr lang="es-MX" dirty="0"/>
          </a:p>
          <a:p>
            <a:r>
              <a:rPr lang="es-PE" dirty="0"/>
              <a:t> </a:t>
            </a:r>
            <a:endParaRPr lang="es-MX" dirty="0"/>
          </a:p>
          <a:p>
            <a:pPr marL="342900" lvl="0" indent="-342900">
              <a:buFont typeface="+mj-lt"/>
              <a:buAutoNum type="arabicPeriod"/>
            </a:pPr>
            <a:r>
              <a:rPr lang="es-PE" dirty="0" smtClean="0"/>
              <a:t>Presentación </a:t>
            </a:r>
            <a:r>
              <a:rPr lang="es-PE" dirty="0"/>
              <a:t>de Expedientes de Liberación</a:t>
            </a:r>
            <a:endParaRPr lang="es-MX" dirty="0"/>
          </a:p>
          <a:p>
            <a:pPr marL="342900" lvl="0" indent="-342900">
              <a:buFont typeface="+mj-lt"/>
              <a:buAutoNum type="arabicPeriod"/>
            </a:pPr>
            <a:r>
              <a:rPr lang="es-PE" dirty="0" smtClean="0"/>
              <a:t>Revisión </a:t>
            </a:r>
            <a:r>
              <a:rPr lang="es-PE" dirty="0"/>
              <a:t>y Verificación del Expediente de Liberación por el SPA</a:t>
            </a:r>
            <a:endParaRPr lang="es-MX" dirty="0"/>
          </a:p>
          <a:p>
            <a:pPr marL="342900" lvl="0" indent="-342900">
              <a:buFont typeface="+mj-lt"/>
              <a:buAutoNum type="arabicPeriod"/>
            </a:pPr>
            <a:r>
              <a:rPr lang="es-PE" dirty="0" smtClean="0"/>
              <a:t>Supervisión </a:t>
            </a:r>
            <a:r>
              <a:rPr lang="es-PE" dirty="0"/>
              <a:t>y Liberación en el Establecimiento del Proveedor.</a:t>
            </a:r>
            <a:endParaRPr lang="es-MX" dirty="0"/>
          </a:p>
        </p:txBody>
      </p:sp>
      <p:sp>
        <p:nvSpPr>
          <p:cNvPr id="3" name="Rectángulo 2"/>
          <p:cNvSpPr/>
          <p:nvPr/>
        </p:nvSpPr>
        <p:spPr>
          <a:xfrm>
            <a:off x="536972" y="6169444"/>
            <a:ext cx="8144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400" i="1" dirty="0"/>
              <a:t>“Protocolo para la Supervisión y Liberación en los Establecimientos de Alimentos de Proveedores del PNAEQW”, aprobado con RDE N° 395-2020-MIDIS-PNAEQW-DE”, </a:t>
            </a:r>
            <a:endParaRPr lang="es-MX" sz="1400" i="1" dirty="0"/>
          </a:p>
        </p:txBody>
      </p:sp>
    </p:spTree>
    <p:extLst>
      <p:ext uri="{BB962C8B-B14F-4D97-AF65-F5344CB8AC3E}">
        <p14:creationId xmlns:p14="http://schemas.microsoft.com/office/powerpoint/2010/main" val="372464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52" y="1430388"/>
            <a:ext cx="968377" cy="10625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907" y="1967345"/>
            <a:ext cx="1078527" cy="150572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60" y="2332128"/>
            <a:ext cx="1665644" cy="1429265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637840" y="2570602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b="1" dirty="0" smtClean="0"/>
              <a:t>1</a:t>
            </a:r>
          </a:p>
        </p:txBody>
      </p:sp>
      <p:sp>
        <p:nvSpPr>
          <p:cNvPr id="9" name="Elipse 8"/>
          <p:cNvSpPr/>
          <p:nvPr/>
        </p:nvSpPr>
        <p:spPr>
          <a:xfrm>
            <a:off x="4443170" y="3361389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b="1" dirty="0"/>
              <a:t>2</a:t>
            </a:r>
            <a:endParaRPr lang="es-MX" sz="2500" b="1" dirty="0" smtClean="0"/>
          </a:p>
        </p:txBody>
      </p:sp>
      <p:sp>
        <p:nvSpPr>
          <p:cNvPr id="10" name="Elipse 9"/>
          <p:cNvSpPr/>
          <p:nvPr/>
        </p:nvSpPr>
        <p:spPr>
          <a:xfrm>
            <a:off x="7227812" y="3649714"/>
            <a:ext cx="540000" cy="54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" b="1" dirty="0" smtClean="0"/>
              <a:t>3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96646" y="3598438"/>
            <a:ext cx="2343620" cy="27084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000" dirty="0" smtClean="0"/>
              <a:t>El proveedor del PNAEQW presenta </a:t>
            </a:r>
            <a:r>
              <a:rPr lang="es-MX" sz="1000" dirty="0" smtClean="0"/>
              <a:t>expediente </a:t>
            </a:r>
            <a:r>
              <a:rPr lang="es-MX" sz="1000" dirty="0" smtClean="0"/>
              <a:t>de liberación </a:t>
            </a:r>
            <a:r>
              <a:rPr lang="es-MX" sz="1000" dirty="0" smtClean="0"/>
              <a:t>que consta:</a:t>
            </a:r>
            <a:endParaRPr lang="es-MX" sz="1000" dirty="0" smtClean="0"/>
          </a:p>
          <a:p>
            <a:endParaRPr lang="es-MX" sz="1000" dirty="0"/>
          </a:p>
          <a:p>
            <a:pPr marL="285750" indent="-285750">
              <a:buFontTx/>
              <a:buChar char="-"/>
            </a:pPr>
            <a:r>
              <a:rPr lang="es-MX" sz="1000" dirty="0"/>
              <a:t>Registro </a:t>
            </a:r>
            <a:r>
              <a:rPr lang="es-MX" sz="1000" dirty="0" smtClean="0"/>
              <a:t>Sanitario - DIGESA</a:t>
            </a:r>
          </a:p>
          <a:p>
            <a:pPr marL="285750" indent="-285750">
              <a:buFontTx/>
              <a:buChar char="-"/>
            </a:pPr>
            <a:r>
              <a:rPr lang="es-MX" sz="1000" dirty="0" smtClean="0"/>
              <a:t>Autorización Sanitaria - SENASA</a:t>
            </a:r>
            <a:endParaRPr lang="es-MX" sz="1000" dirty="0"/>
          </a:p>
          <a:p>
            <a:pPr marL="285750" indent="-285750">
              <a:buFontTx/>
              <a:buChar char="-"/>
            </a:pPr>
            <a:r>
              <a:rPr lang="es-MX" sz="1000" dirty="0"/>
              <a:t>Validación Técnica Oficial del Plan HACCP </a:t>
            </a:r>
          </a:p>
          <a:p>
            <a:pPr marL="285750" indent="-285750">
              <a:buFontTx/>
              <a:buChar char="-"/>
            </a:pPr>
            <a:r>
              <a:rPr lang="es-MX" sz="1000" u="sng" dirty="0" smtClean="0"/>
              <a:t>Certificado de Calidad</a:t>
            </a:r>
            <a:endParaRPr lang="es-MX" sz="1000" u="sng" dirty="0"/>
          </a:p>
          <a:p>
            <a:pPr marL="285750" indent="-285750">
              <a:buFontTx/>
              <a:buChar char="-"/>
            </a:pPr>
            <a:r>
              <a:rPr lang="es-MX" sz="1000" dirty="0" smtClean="0"/>
              <a:t>Facturas</a:t>
            </a:r>
          </a:p>
          <a:p>
            <a:pPr marL="285750" indent="-285750">
              <a:buFontTx/>
              <a:buChar char="-"/>
            </a:pPr>
            <a:r>
              <a:rPr lang="es-MX" sz="1000" dirty="0" smtClean="0"/>
              <a:t>Guías </a:t>
            </a:r>
            <a:r>
              <a:rPr lang="es-MX" sz="1000" dirty="0"/>
              <a:t>de remisión </a:t>
            </a:r>
            <a:r>
              <a:rPr lang="es-MX" sz="1000" dirty="0" smtClean="0"/>
              <a:t>de </a:t>
            </a:r>
            <a:r>
              <a:rPr lang="es-MX" sz="1000" dirty="0"/>
              <a:t>compra de distribuidores autorizados o fabricante</a:t>
            </a:r>
            <a:r>
              <a:rPr lang="es-MX" sz="1000" dirty="0" smtClean="0"/>
              <a:t>.</a:t>
            </a:r>
          </a:p>
          <a:p>
            <a:endParaRPr lang="es-MX" sz="1000" dirty="0" smtClean="0"/>
          </a:p>
          <a:p>
            <a:r>
              <a:rPr lang="es-MX" sz="1000" dirty="0" smtClean="0"/>
              <a:t>Toda la documentación presentada debe cumplir con los requisitos de las </a:t>
            </a:r>
            <a:r>
              <a:rPr lang="es-MX" sz="1000" dirty="0" smtClean="0"/>
              <a:t>Especificaciones Técnicas.</a:t>
            </a:r>
            <a:endParaRPr lang="es-MX" sz="1000" dirty="0"/>
          </a:p>
          <a:p>
            <a:endParaRPr lang="es-MX" sz="1000" dirty="0"/>
          </a:p>
        </p:txBody>
      </p:sp>
      <p:cxnSp>
        <p:nvCxnSpPr>
          <p:cNvPr id="13" name="Conector recto 12"/>
          <p:cNvCxnSpPr/>
          <p:nvPr/>
        </p:nvCxnSpPr>
        <p:spPr>
          <a:xfrm>
            <a:off x="1907840" y="3159358"/>
            <a:ext cx="0" cy="41014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echa derecha 13"/>
          <p:cNvSpPr/>
          <p:nvPr/>
        </p:nvSpPr>
        <p:spPr>
          <a:xfrm>
            <a:off x="2883243" y="2240692"/>
            <a:ext cx="557023" cy="5684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uadroTexto 14"/>
          <p:cNvSpPr txBox="1"/>
          <p:nvPr/>
        </p:nvSpPr>
        <p:spPr>
          <a:xfrm>
            <a:off x="4072385" y="4431608"/>
            <a:ext cx="1641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00" b="1" dirty="0"/>
              <a:t>Revisión y Verificación del Expediente de Liberación por el SPA</a:t>
            </a:r>
            <a:endParaRPr lang="es-MX" sz="1000" b="1" dirty="0"/>
          </a:p>
          <a:p>
            <a:r>
              <a:rPr lang="es-MX" sz="1000" dirty="0" smtClean="0"/>
              <a:t>El </a:t>
            </a:r>
            <a:r>
              <a:rPr lang="es-MX" sz="1000" dirty="0" smtClean="0"/>
              <a:t>expediente </a:t>
            </a:r>
            <a:r>
              <a:rPr lang="es-MX" sz="1000" dirty="0" smtClean="0"/>
              <a:t>es revisado por un Ing. Alimentario por cada alimento, verificando la documentación con las bases de datos de las autoridades sanitarias.</a:t>
            </a:r>
            <a:endParaRPr lang="es-MX" sz="1000" dirty="0"/>
          </a:p>
        </p:txBody>
      </p:sp>
      <p:cxnSp>
        <p:nvCxnSpPr>
          <p:cNvPr id="16" name="Conector recto 15"/>
          <p:cNvCxnSpPr/>
          <p:nvPr/>
        </p:nvCxnSpPr>
        <p:spPr>
          <a:xfrm>
            <a:off x="4713170" y="4021461"/>
            <a:ext cx="0" cy="41014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echa derecha 16"/>
          <p:cNvSpPr/>
          <p:nvPr/>
        </p:nvSpPr>
        <p:spPr>
          <a:xfrm>
            <a:off x="5821506" y="2760423"/>
            <a:ext cx="557023" cy="5684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CuadroTexto 17"/>
          <p:cNvSpPr txBox="1"/>
          <p:nvPr/>
        </p:nvSpPr>
        <p:spPr>
          <a:xfrm>
            <a:off x="6855960" y="4760618"/>
            <a:ext cx="1641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00" b="1" dirty="0"/>
              <a:t>Supervisión y Liberación en el Establecimiento del Proveedor.</a:t>
            </a:r>
            <a:endParaRPr lang="es-MX" sz="1000" b="1" dirty="0"/>
          </a:p>
          <a:p>
            <a:r>
              <a:rPr lang="es-MX" sz="1000" dirty="0" smtClean="0"/>
              <a:t>Conforme la etapa 2, el Ing. Alimentario se dirige al almacén de alimentos del proveedor, donde realiza la evaluación físico organoléptica de los alimentos.</a:t>
            </a:r>
            <a:endParaRPr lang="es-MX" sz="1000" dirty="0"/>
          </a:p>
        </p:txBody>
      </p:sp>
      <p:cxnSp>
        <p:nvCxnSpPr>
          <p:cNvPr id="19" name="Conector recto 18"/>
          <p:cNvCxnSpPr/>
          <p:nvPr/>
        </p:nvCxnSpPr>
        <p:spPr>
          <a:xfrm>
            <a:off x="7497812" y="4256240"/>
            <a:ext cx="0" cy="41014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0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5"/>
            <a:ext cx="9144000" cy="6836569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354359" y="543697"/>
            <a:ext cx="6142131" cy="58488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/>
          <p:cNvSpPr/>
          <p:nvPr/>
        </p:nvSpPr>
        <p:spPr>
          <a:xfrm>
            <a:off x="354359" y="642117"/>
            <a:ext cx="614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s-PE" dirty="0" smtClean="0">
                <a:solidFill>
                  <a:schemeClr val="bg1"/>
                </a:solidFill>
              </a:rPr>
              <a:t>3. Supervisión </a:t>
            </a:r>
            <a:r>
              <a:rPr lang="es-PE" dirty="0">
                <a:solidFill>
                  <a:schemeClr val="bg1"/>
                </a:solidFill>
              </a:rPr>
              <a:t>y Liberación en el Establecimiento del Proveedor.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5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763502" y="1767271"/>
            <a:ext cx="7553769" cy="3267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 err="1">
                <a:latin typeface="Franklin Gothic Book" panose="020B0503020102020204" pitchFamily="34" charset="0"/>
              </a:rPr>
              <a:t>Qali</a:t>
            </a:r>
            <a:r>
              <a:rPr lang="es-MX" sz="2000" dirty="0">
                <a:latin typeface="Franklin Gothic Book" panose="020B0503020102020204" pitchFamily="34" charset="0"/>
              </a:rPr>
              <a:t> </a:t>
            </a:r>
            <a:r>
              <a:rPr lang="es-MX" sz="2000" dirty="0" err="1">
                <a:latin typeface="Franklin Gothic Book" panose="020B0503020102020204" pitchFamily="34" charset="0"/>
              </a:rPr>
              <a:t>Warma</a:t>
            </a:r>
            <a:r>
              <a:rPr lang="es-MX" sz="2000" dirty="0">
                <a:latin typeface="Franklin Gothic Book" panose="020B0503020102020204" pitchFamily="34" charset="0"/>
              </a:rPr>
              <a:t> es un programa del </a:t>
            </a:r>
            <a:r>
              <a:rPr lang="es-MX" sz="2000" u="sng" dirty="0">
                <a:latin typeface="Franklin Gothic Book" panose="020B0503020102020204" pitchFamily="34" charset="0"/>
                <a:hlinkClick r:id="rId2"/>
              </a:rPr>
              <a:t>MIDIS</a:t>
            </a:r>
            <a:r>
              <a:rPr lang="es-MX" sz="2000" dirty="0">
                <a:latin typeface="Franklin Gothic Book" panose="020B0503020102020204" pitchFamily="34" charset="0"/>
              </a:rPr>
              <a:t> que brinda </a:t>
            </a:r>
            <a:r>
              <a:rPr lang="es-MX" sz="2000" b="1" u="sng" dirty="0">
                <a:latin typeface="Franklin Gothic Book" panose="020B0503020102020204" pitchFamily="34" charset="0"/>
              </a:rPr>
              <a:t>servicio alimentario con complemento educativo a niños y niñas</a:t>
            </a:r>
            <a:r>
              <a:rPr lang="es-MX" sz="2000" dirty="0">
                <a:latin typeface="Franklin Gothic Book" panose="020B0503020102020204" pitchFamily="34" charset="0"/>
              </a:rPr>
              <a:t> matriculados en instituciones educativas públicas del nivel inicial y primaria, y de secundaria de las poblaciones indígenas de la Amazonía peruana, a fin de </a:t>
            </a:r>
            <a:r>
              <a:rPr lang="es-MX" sz="2000" b="1" u="sng" dirty="0">
                <a:latin typeface="Franklin Gothic Book" panose="020B0503020102020204" pitchFamily="34" charset="0"/>
              </a:rPr>
              <a:t>contribuir a mejorar la atención </a:t>
            </a:r>
            <a:r>
              <a:rPr lang="es-MX" sz="2000" dirty="0">
                <a:latin typeface="Franklin Gothic Book" panose="020B0503020102020204" pitchFamily="34" charset="0"/>
              </a:rPr>
              <a:t>en clases, la </a:t>
            </a:r>
            <a:r>
              <a:rPr lang="es-MX" sz="2000" b="1" u="sng" dirty="0">
                <a:latin typeface="Franklin Gothic Book" panose="020B0503020102020204" pitchFamily="34" charset="0"/>
              </a:rPr>
              <a:t>asistencia escolar </a:t>
            </a:r>
            <a:r>
              <a:rPr lang="es-MX" sz="2000" dirty="0">
                <a:latin typeface="Franklin Gothic Book" panose="020B0503020102020204" pitchFamily="34" charset="0"/>
              </a:rPr>
              <a:t>y los </a:t>
            </a:r>
            <a:r>
              <a:rPr lang="es-MX" sz="2000" b="1" u="sng" dirty="0">
                <a:latin typeface="Franklin Gothic Book" panose="020B0503020102020204" pitchFamily="34" charset="0"/>
              </a:rPr>
              <a:t>hábitos alimenticios</a:t>
            </a:r>
            <a:r>
              <a:rPr lang="es-MX" sz="2000" dirty="0">
                <a:latin typeface="Franklin Gothic Book" panose="020B0503020102020204" pitchFamily="34" charset="0"/>
              </a:rPr>
              <a:t>, promoviendo la participación y la corresponsabilidad de la comunidad local.</a:t>
            </a:r>
          </a:p>
        </p:txBody>
      </p:sp>
    </p:spTree>
    <p:extLst>
      <p:ext uri="{BB962C8B-B14F-4D97-AF65-F5344CB8AC3E}">
        <p14:creationId xmlns:p14="http://schemas.microsoft.com/office/powerpoint/2010/main" val="31365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9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7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1" y="-7696"/>
            <a:ext cx="6491416" cy="68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86156" cy="68580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69647"/>
            <a:ext cx="1494521" cy="1494521"/>
          </a:xfrm>
          <a:prstGeom prst="rect">
            <a:avLst/>
          </a:prstGeom>
        </p:spPr>
      </p:pic>
      <p:cxnSp>
        <p:nvCxnSpPr>
          <p:cNvPr id="5" name="Conector angular 4"/>
          <p:cNvCxnSpPr/>
          <p:nvPr/>
        </p:nvCxnSpPr>
        <p:spPr>
          <a:xfrm flipV="1">
            <a:off x="2651194" y="1416908"/>
            <a:ext cx="3674771" cy="2776152"/>
          </a:xfrm>
          <a:prstGeom prst="bentConnector3">
            <a:avLst>
              <a:gd name="adj1" fmla="val 15702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965" y="3841216"/>
            <a:ext cx="1776666" cy="1776666"/>
          </a:xfrm>
          <a:prstGeom prst="rect">
            <a:avLst/>
          </a:prstGeom>
        </p:spPr>
      </p:pic>
      <p:cxnSp>
        <p:nvCxnSpPr>
          <p:cNvPr id="12" name="Conector recto de flecha 11"/>
          <p:cNvCxnSpPr/>
          <p:nvPr/>
        </p:nvCxnSpPr>
        <p:spPr>
          <a:xfrm>
            <a:off x="7224260" y="2298357"/>
            <a:ext cx="0" cy="140867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403575" y="5700448"/>
            <a:ext cx="1641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/>
              <a:t>El proceso de liberación es monitoreada por especialistas a nivel de la Unidad Territorial y Sede del PNAEQW.</a:t>
            </a:r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19650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629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Servicio alimentario en estado regular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031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189" t="37132" r="43670" b="11124"/>
          <a:stretch/>
        </p:blipFill>
        <p:spPr>
          <a:xfrm>
            <a:off x="578832" y="1135156"/>
            <a:ext cx="8336568" cy="50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09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6294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Servicio alimentario en estado de emergencia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8</a:t>
            </a:r>
            <a:endParaRPr lang="es-MX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7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189" t="37132" r="43670" b="11124"/>
          <a:stretch/>
        </p:blipFill>
        <p:spPr>
          <a:xfrm>
            <a:off x="578832" y="1135156"/>
            <a:ext cx="8336568" cy="505609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646141" y="1219200"/>
            <a:ext cx="4061254" cy="1573427"/>
          </a:xfrm>
          <a:prstGeom prst="rect">
            <a:avLst/>
          </a:prstGeom>
          <a:solidFill>
            <a:srgbClr val="FF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4646141" y="2876489"/>
            <a:ext cx="4061254" cy="1573427"/>
          </a:xfrm>
          <a:prstGeom prst="rect">
            <a:avLst/>
          </a:prstGeom>
          <a:solidFill>
            <a:srgbClr val="FF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/>
          <p:cNvSpPr/>
          <p:nvPr/>
        </p:nvSpPr>
        <p:spPr>
          <a:xfrm>
            <a:off x="4646141" y="4532296"/>
            <a:ext cx="4061254" cy="1573427"/>
          </a:xfrm>
          <a:prstGeom prst="rect">
            <a:avLst/>
          </a:prstGeom>
          <a:solidFill>
            <a:srgbClr val="FF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578832" y="4532295"/>
            <a:ext cx="4061254" cy="1573427"/>
          </a:xfrm>
          <a:prstGeom prst="rect">
            <a:avLst/>
          </a:prstGeom>
          <a:solidFill>
            <a:srgbClr val="FF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66" y="4449915"/>
            <a:ext cx="4115866" cy="200031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730314" y="6384324"/>
            <a:ext cx="2005518" cy="3707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6936262" y="6385695"/>
            <a:ext cx="157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 smtClean="0"/>
              <a:t>3. Distribución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753334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565774" y="2958289"/>
            <a:ext cx="8297810" cy="72369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dirty="0" smtClean="0"/>
              <a:t>Lineamientos del servicio alimentario en estado de emergencia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1804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115329" y="953529"/>
            <a:ext cx="3739979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/>
              <a:t>1. Lineamientos del proceso </a:t>
            </a:r>
            <a:r>
              <a:rPr lang="es-MX" b="1" dirty="0"/>
              <a:t>de recepción de los </a:t>
            </a:r>
            <a:r>
              <a:rPr lang="es-MX" b="1" dirty="0" smtClean="0"/>
              <a:t>alimentos</a:t>
            </a:r>
            <a:endParaRPr lang="es-MX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374656" y="2116455"/>
            <a:ext cx="32213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vehículos se deben encontrar limpios y objetos contaminantes.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personal de descarga debe usar mascarilla, protector de cabello, calzado cerrado y uniforme limpio.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personal de descarga se lava las manos con agua y jabón por 20 segundos o se desinfectará con alcohol al 70%.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V="1">
            <a:off x="3324225" y="2209800"/>
            <a:ext cx="4133850" cy="323850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3324225" y="3830594"/>
            <a:ext cx="3028950" cy="214182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3248025" y="5223560"/>
            <a:ext cx="4486275" cy="455656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02735" y="1523245"/>
            <a:ext cx="76303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000" b="1" dirty="0">
                <a:solidFill>
                  <a:srgbClr val="7030A0"/>
                </a:solidFill>
                <a:latin typeface="Franklin Gothic Book" panose="020B0503020102020204" pitchFamily="34" charset="0"/>
              </a:rPr>
              <a:t>Nuestros </a:t>
            </a:r>
            <a:r>
              <a:rPr lang="es-MX" sz="2000" b="1" dirty="0" smtClean="0">
                <a:solidFill>
                  <a:srgbClr val="7030A0"/>
                </a:solidFill>
                <a:latin typeface="Franklin Gothic Book" panose="020B0503020102020204" pitchFamily="34" charset="0"/>
              </a:rPr>
              <a:t>Objetivos</a:t>
            </a:r>
          </a:p>
          <a:p>
            <a:pPr algn="just"/>
            <a:endParaRPr lang="es-MX" sz="2000" b="1" dirty="0">
              <a:latin typeface="Franklin Gothic Book" panose="020B0503020102020204" pitchFamily="34" charset="0"/>
            </a:endParaRPr>
          </a:p>
          <a:p>
            <a:pPr algn="just"/>
            <a:r>
              <a:rPr lang="es-MX" sz="2000" dirty="0" smtClean="0">
                <a:latin typeface="Franklin Gothic Book" panose="020B0503020102020204" pitchFamily="34" charset="0"/>
              </a:rPr>
              <a:t>1. Garantizar </a:t>
            </a:r>
            <a:r>
              <a:rPr lang="es-MX" sz="2000" dirty="0">
                <a:latin typeface="Franklin Gothic Book" panose="020B0503020102020204" pitchFamily="34" charset="0"/>
              </a:rPr>
              <a:t>el servicio alimentario durante </a:t>
            </a:r>
            <a:r>
              <a:rPr lang="es-MX" sz="2000" b="1" u="sng" dirty="0">
                <a:latin typeface="Franklin Gothic Book" panose="020B0503020102020204" pitchFamily="34" charset="0"/>
              </a:rPr>
              <a:t>todos los días del año escolar</a:t>
            </a:r>
            <a:r>
              <a:rPr lang="es-MX" sz="2000" dirty="0">
                <a:latin typeface="Franklin Gothic Book" panose="020B0503020102020204" pitchFamily="34" charset="0"/>
              </a:rPr>
              <a:t> a los usuarios del Programa de acuerdo a sus características y las zonas donde viven</a:t>
            </a:r>
            <a:r>
              <a:rPr lang="es-MX" sz="2000" dirty="0" smtClean="0">
                <a:latin typeface="Franklin Gothic Book" panose="020B0503020102020204" pitchFamily="34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000" dirty="0" smtClean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000" dirty="0">
              <a:latin typeface="Franklin Gothic Book" panose="020B0503020102020204" pitchFamily="34" charset="0"/>
            </a:endParaRPr>
          </a:p>
          <a:p>
            <a:pPr algn="just"/>
            <a:r>
              <a:rPr lang="es-MX" sz="2000" dirty="0" smtClean="0">
                <a:latin typeface="Franklin Gothic Book" panose="020B0503020102020204" pitchFamily="34" charset="0"/>
              </a:rPr>
              <a:t>2. Contribuir </a:t>
            </a:r>
            <a:r>
              <a:rPr lang="es-MX" sz="2000" dirty="0">
                <a:latin typeface="Franklin Gothic Book" panose="020B0503020102020204" pitchFamily="34" charset="0"/>
              </a:rPr>
              <a:t>a mejorar la </a:t>
            </a:r>
            <a:r>
              <a:rPr lang="es-MX" sz="2000" b="1" u="sng" dirty="0">
                <a:latin typeface="Franklin Gothic Book" panose="020B0503020102020204" pitchFamily="34" charset="0"/>
              </a:rPr>
              <a:t>atención</a:t>
            </a:r>
            <a:r>
              <a:rPr lang="es-MX" sz="2000" dirty="0">
                <a:latin typeface="Franklin Gothic Book" panose="020B0503020102020204" pitchFamily="34" charset="0"/>
              </a:rPr>
              <a:t> de los usuarios del Programa en clases, favoreciendo su </a:t>
            </a:r>
            <a:r>
              <a:rPr lang="es-MX" sz="2000" b="1" u="sng" dirty="0">
                <a:latin typeface="Franklin Gothic Book" panose="020B0503020102020204" pitchFamily="34" charset="0"/>
              </a:rPr>
              <a:t>asistencia</a:t>
            </a:r>
            <a:r>
              <a:rPr lang="es-MX" sz="2000" dirty="0">
                <a:latin typeface="Franklin Gothic Book" panose="020B0503020102020204" pitchFamily="34" charset="0"/>
              </a:rPr>
              <a:t> y </a:t>
            </a:r>
            <a:r>
              <a:rPr lang="es-MX" sz="2000" b="1" u="sng" dirty="0">
                <a:latin typeface="Franklin Gothic Book" panose="020B0503020102020204" pitchFamily="34" charset="0"/>
              </a:rPr>
              <a:t>permanencia</a:t>
            </a:r>
            <a:r>
              <a:rPr lang="es-MX" sz="2000" dirty="0" smtClean="0">
                <a:latin typeface="Franklin Gothic Book" panose="020B0503020102020204" pitchFamily="34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000" dirty="0" smtClean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000" dirty="0">
              <a:latin typeface="Franklin Gothic Book" panose="020B0503020102020204" pitchFamily="34" charset="0"/>
            </a:endParaRPr>
          </a:p>
          <a:p>
            <a:pPr algn="just"/>
            <a:r>
              <a:rPr lang="es-MX" sz="2000" dirty="0" smtClean="0">
                <a:latin typeface="Franklin Gothic Book" panose="020B0503020102020204" pitchFamily="34" charset="0"/>
              </a:rPr>
              <a:t>3. Promover </a:t>
            </a:r>
            <a:r>
              <a:rPr lang="es-MX" sz="2000" dirty="0">
                <a:latin typeface="Franklin Gothic Book" panose="020B0503020102020204" pitchFamily="34" charset="0"/>
              </a:rPr>
              <a:t>mejores hábitos de alimentación en los usuarios del Programa</a:t>
            </a:r>
            <a:r>
              <a:rPr lang="es-MX" sz="2000" dirty="0" smtClean="0">
                <a:latin typeface="Franklin Gothic Book" panose="020B0503020102020204" pitchFamily="34" charset="0"/>
              </a:rPr>
              <a:t>.</a:t>
            </a:r>
            <a:endParaRPr lang="es-MX" sz="2000" dirty="0">
              <a:latin typeface="Franklin Gothic Book" panose="020B05030201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0" y="3679847"/>
            <a:ext cx="720000" cy="72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5" y="4791134"/>
            <a:ext cx="932630" cy="93263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26" y="2212197"/>
            <a:ext cx="72637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1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53" y="0"/>
            <a:ext cx="70172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686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1"/>
          <a:stretch/>
        </p:blipFill>
        <p:spPr>
          <a:xfrm>
            <a:off x="4357816" y="1589903"/>
            <a:ext cx="4786184" cy="437083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48137" y="1374662"/>
            <a:ext cx="34648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Para la recepción, el integrante CAE o responsable de la recepción, se lava las manos con agua y jabón por 20 segundos y debe usar: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smtClean="0"/>
              <a:t>Protector de cabello,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smtClean="0"/>
              <a:t>Mascarilla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 smtClean="0"/>
              <a:t>Mandil </a:t>
            </a:r>
          </a:p>
          <a:p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alimentos se colocan en tarimas, mesas.</a:t>
            </a:r>
          </a:p>
          <a:p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integrante CAE o responsable contabiliza los alimentos </a:t>
            </a:r>
            <a:r>
              <a:rPr lang="es-MX" dirty="0" err="1" smtClean="0"/>
              <a:t>recepcionados</a:t>
            </a:r>
            <a:r>
              <a:rPr lang="es-MX" dirty="0" smtClean="0"/>
              <a:t> de acuerdo al acta de entrega y recepción.</a:t>
            </a:r>
          </a:p>
        </p:txBody>
      </p:sp>
      <p:cxnSp>
        <p:nvCxnSpPr>
          <p:cNvPr id="4" name="Conector recto de flecha 3"/>
          <p:cNvCxnSpPr/>
          <p:nvPr/>
        </p:nvCxnSpPr>
        <p:spPr>
          <a:xfrm flipV="1">
            <a:off x="2617058" y="3409950"/>
            <a:ext cx="3888517" cy="214341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/>
          <p:cNvCxnSpPr/>
          <p:nvPr/>
        </p:nvCxnSpPr>
        <p:spPr>
          <a:xfrm>
            <a:off x="2800350" y="4599617"/>
            <a:ext cx="1962150" cy="161925"/>
          </a:xfrm>
          <a:prstGeom prst="straightConnector1">
            <a:avLst/>
          </a:prstGeom>
          <a:ln w="38100">
            <a:solidFill>
              <a:srgbClr val="00B0F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87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0"/>
          <a:stretch/>
        </p:blipFill>
        <p:spPr>
          <a:xfrm>
            <a:off x="4992131" y="834989"/>
            <a:ext cx="3653156" cy="602301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74025" y="2690739"/>
            <a:ext cx="33567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El integrante CAE verifica</a:t>
            </a:r>
            <a:r>
              <a:rPr lang="es-MX" dirty="0" smtClean="0"/>
              <a:t>:</a:t>
            </a:r>
          </a:p>
          <a:p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</a:t>
            </a:r>
            <a:r>
              <a:rPr lang="es-MX" dirty="0" smtClean="0"/>
              <a:t>a fecha de vencimiento,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Q</a:t>
            </a:r>
            <a:r>
              <a:rPr lang="es-MX" dirty="0" smtClean="0"/>
              <a:t>ue las latas no tengan abolladuras,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Que los envases plásticos no estén rotas, con derrame. </a:t>
            </a:r>
          </a:p>
        </p:txBody>
      </p:sp>
    </p:spTree>
    <p:extLst>
      <p:ext uri="{BB962C8B-B14F-4D97-AF65-F5344CB8AC3E}">
        <p14:creationId xmlns:p14="http://schemas.microsoft.com/office/powerpoint/2010/main" val="40450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42" y="999744"/>
            <a:ext cx="4293108" cy="572414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61018" y="2394506"/>
            <a:ext cx="29860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integrante CAE firma la guía de remisión y </a:t>
            </a:r>
            <a:r>
              <a:rPr lang="es-MX" u="sng" dirty="0" smtClean="0"/>
              <a:t>acta de entrega y recepción</a:t>
            </a:r>
            <a:r>
              <a:rPr lang="es-MX" dirty="0" smtClean="0"/>
              <a:t>, dando conformidad a los alimentos recibidos.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El CAE se queda con una copia del acta de entrega y recepción.</a:t>
            </a:r>
          </a:p>
        </p:txBody>
      </p:sp>
    </p:spTree>
    <p:extLst>
      <p:ext uri="{BB962C8B-B14F-4D97-AF65-F5344CB8AC3E}">
        <p14:creationId xmlns:p14="http://schemas.microsoft.com/office/powerpoint/2010/main" val="225009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7" b="9069"/>
          <a:stretch/>
        </p:blipFill>
        <p:spPr>
          <a:xfrm>
            <a:off x="781277" y="878194"/>
            <a:ext cx="3978875" cy="5860783"/>
          </a:xfrm>
          <a:prstGeom prst="rect">
            <a:avLst/>
          </a:prstGeom>
        </p:spPr>
      </p:pic>
      <p:cxnSp>
        <p:nvCxnSpPr>
          <p:cNvPr id="5" name="Conector angular 4"/>
          <p:cNvCxnSpPr/>
          <p:nvPr/>
        </p:nvCxnSpPr>
        <p:spPr>
          <a:xfrm flipV="1">
            <a:off x="2694432" y="2731008"/>
            <a:ext cx="3755136" cy="1109472"/>
          </a:xfrm>
          <a:prstGeom prst="bentConnector3">
            <a:avLst>
              <a:gd name="adj1" fmla="val 23377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6449568" y="2469398"/>
            <a:ext cx="1641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 smtClean="0"/>
              <a:t>Copia CAE, para el acervo del CAE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0874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8331"/>
            <a:ext cx="9144000" cy="402274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018270" y="980303"/>
            <a:ext cx="545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Contenido del Acta de entrega y recepción de productos</a:t>
            </a:r>
            <a:endParaRPr lang="es-MX" dirty="0"/>
          </a:p>
        </p:txBody>
      </p:sp>
      <p:sp>
        <p:nvSpPr>
          <p:cNvPr id="5" name="Rectángulo redondeado 4"/>
          <p:cNvSpPr/>
          <p:nvPr/>
        </p:nvSpPr>
        <p:spPr>
          <a:xfrm>
            <a:off x="5272216" y="1688757"/>
            <a:ext cx="708454" cy="34598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6071286" y="1573427"/>
            <a:ext cx="642552" cy="15651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713838" y="136611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>
                <a:solidFill>
                  <a:srgbClr val="00B050"/>
                </a:solidFill>
              </a:rPr>
              <a:t>Código </a:t>
            </a:r>
            <a:endParaRPr lang="es-MX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2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387178" y="978242"/>
            <a:ext cx="3739979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000" b="1" dirty="0"/>
              <a:t>2</a:t>
            </a:r>
            <a:r>
              <a:rPr lang="es-MX" sz="2000" b="1" dirty="0" smtClean="0"/>
              <a:t>. Lineamientos del proceso de Almacenamiento</a:t>
            </a:r>
            <a:endParaRPr lang="es-MX" sz="2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196" y="978242"/>
            <a:ext cx="4315598" cy="575413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73024" y="2170176"/>
            <a:ext cx="31639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Protección de los alimentos, ventilación y enmallado de ventanas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Alimentos sobre tarimas, estantes o mesas. No deben estar en contacto con el piso.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Alimentos agrupados, ordenados y rotulados.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alimentos que entran primero, son los primeros en salir (PEPS).</a:t>
            </a:r>
            <a:endParaRPr lang="es-MX" dirty="0"/>
          </a:p>
        </p:txBody>
      </p:sp>
      <p:cxnSp>
        <p:nvCxnSpPr>
          <p:cNvPr id="6" name="Conector recto de flecha 5"/>
          <p:cNvCxnSpPr/>
          <p:nvPr/>
        </p:nvCxnSpPr>
        <p:spPr>
          <a:xfrm flipV="1">
            <a:off x="3583264" y="1985320"/>
            <a:ext cx="1046401" cy="51898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 flipV="1">
            <a:off x="3583264" y="3286490"/>
            <a:ext cx="1639525" cy="44525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 flipV="1">
            <a:off x="3155092" y="4155335"/>
            <a:ext cx="2388973" cy="828557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387179" y="978242"/>
            <a:ext cx="2842054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/>
              <a:t>3</a:t>
            </a:r>
            <a:r>
              <a:rPr lang="es-MX" b="1" dirty="0" smtClean="0"/>
              <a:t>. Lineamientos del proceso de la Distribución </a:t>
            </a:r>
            <a:endParaRPr lang="es-MX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33" y="873211"/>
            <a:ext cx="5848865" cy="584886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87179" y="2198632"/>
            <a:ext cx="29778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Se </a:t>
            </a:r>
            <a:r>
              <a:rPr lang="es-MX" dirty="0" smtClean="0"/>
              <a:t>debe </a:t>
            </a:r>
            <a:r>
              <a:rPr lang="es-MX" dirty="0" smtClean="0"/>
              <a:t>armar los paquetes por usuario.</a:t>
            </a:r>
          </a:p>
          <a:p>
            <a:endParaRPr lang="es-MX" dirty="0"/>
          </a:p>
          <a:p>
            <a:r>
              <a:rPr lang="es-MX" dirty="0" smtClean="0"/>
              <a:t>Mantener el distanciamiento de 1.5 m como mínimo</a:t>
            </a:r>
          </a:p>
          <a:p>
            <a:endParaRPr lang="es-MX" dirty="0"/>
          </a:p>
          <a:p>
            <a:r>
              <a:rPr lang="es-MX" dirty="0" smtClean="0"/>
              <a:t>Los responsables deben usar: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Mascarilla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Mandil limpio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Guantes (un solo uso y desechar)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Uñas cortas y limpias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Gorra (cabello recogido).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78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08" y="1628775"/>
            <a:ext cx="3724673" cy="3011714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749755" y="2014914"/>
            <a:ext cx="34326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El </a:t>
            </a:r>
            <a:r>
              <a:rPr lang="es-MX" dirty="0"/>
              <a:t>número de alimentos son calculados de acuerdo al total </a:t>
            </a:r>
            <a:r>
              <a:rPr lang="es-MX" dirty="0" smtClean="0"/>
              <a:t>de usuarios </a:t>
            </a:r>
            <a:r>
              <a:rPr lang="es-MX" dirty="0"/>
              <a:t>registrados en el “Acta de Entrega y Recepción de Alimentos</a:t>
            </a:r>
            <a:r>
              <a:rPr lang="es-MX" dirty="0" smtClean="0"/>
              <a:t>”.</a:t>
            </a:r>
          </a:p>
          <a:p>
            <a:endParaRPr lang="es-MX" dirty="0"/>
          </a:p>
          <a:p>
            <a:r>
              <a:rPr lang="es-MX" dirty="0" smtClean="0"/>
              <a:t>Sin </a:t>
            </a:r>
            <a:r>
              <a:rPr lang="es-MX" dirty="0"/>
              <a:t>embargo, en el caso que el </a:t>
            </a:r>
            <a:r>
              <a:rPr lang="es-MX" u="sng" dirty="0"/>
              <a:t>número de usuarias y usuarios haya variado</a:t>
            </a:r>
            <a:r>
              <a:rPr lang="es-MX" dirty="0"/>
              <a:t> la distribución se realiza de acuerdo a la cantidad de escolares matriculados.</a:t>
            </a:r>
          </a:p>
        </p:txBody>
      </p:sp>
      <p:cxnSp>
        <p:nvCxnSpPr>
          <p:cNvPr id="4" name="Conector angular 3"/>
          <p:cNvCxnSpPr/>
          <p:nvPr/>
        </p:nvCxnSpPr>
        <p:spPr>
          <a:xfrm rot="16200000" flipH="1">
            <a:off x="7078663" y="3792536"/>
            <a:ext cx="892175" cy="476250"/>
          </a:xfrm>
          <a:prstGeom prst="bentConnector3">
            <a:avLst>
              <a:gd name="adj1" fmla="val 100178"/>
            </a:avLst>
          </a:prstGeom>
          <a:ln w="381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r 9"/>
          <p:cNvCxnSpPr/>
          <p:nvPr/>
        </p:nvCxnSpPr>
        <p:spPr>
          <a:xfrm>
            <a:off x="3852672" y="4291584"/>
            <a:ext cx="2718816" cy="1270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772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632" y="902208"/>
            <a:ext cx="5907024" cy="590702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87179" y="2198632"/>
            <a:ext cx="28558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La madre, padre o apoderado debe de portar el DNI del usuario para poder recoger los alimentos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  <a:p>
            <a:r>
              <a:rPr lang="es-MX" dirty="0" smtClean="0"/>
              <a:t>En la puerta de ingreso a la IE se debe de pegar cartel con las cantidades que recibirá cada usuario.</a:t>
            </a:r>
          </a:p>
          <a:p>
            <a:endParaRPr lang="es-MX" dirty="0"/>
          </a:p>
        </p:txBody>
      </p:sp>
      <p:cxnSp>
        <p:nvCxnSpPr>
          <p:cNvPr id="4" name="Conector angular 3"/>
          <p:cNvCxnSpPr/>
          <p:nvPr/>
        </p:nvCxnSpPr>
        <p:spPr>
          <a:xfrm flipV="1">
            <a:off x="2913888" y="2198632"/>
            <a:ext cx="3486912" cy="77621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angular 6"/>
          <p:cNvCxnSpPr/>
          <p:nvPr/>
        </p:nvCxnSpPr>
        <p:spPr>
          <a:xfrm>
            <a:off x="2731008" y="4767072"/>
            <a:ext cx="1365504" cy="1024128"/>
          </a:xfrm>
          <a:prstGeom prst="bentConnector3">
            <a:avLst>
              <a:gd name="adj1" fmla="val 6250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21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4955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>
                <a:latin typeface="Franklin Gothic Book" panose="020B0503020102020204" pitchFamily="34" charset="0"/>
              </a:rPr>
              <a:t>Marco Normativo</a:t>
            </a: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8031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76" y="917448"/>
            <a:ext cx="5794248" cy="579424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26219" y="3076456"/>
            <a:ext cx="2855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Promover el uso de bolsas ecológicas para el recojo de los alimentos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41169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36" y="978408"/>
            <a:ext cx="5879592" cy="587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22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92" y="829056"/>
            <a:ext cx="5931408" cy="593140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56699" y="3227702"/>
            <a:ext cx="2855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El CAE debe de habilitar un punto de lavado de manos.</a:t>
            </a:r>
          </a:p>
        </p:txBody>
      </p:sp>
    </p:spTree>
    <p:extLst>
      <p:ext uri="{BB962C8B-B14F-4D97-AF65-F5344CB8AC3E}">
        <p14:creationId xmlns:p14="http://schemas.microsoft.com/office/powerpoint/2010/main" val="14109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872377" y="2839993"/>
            <a:ext cx="5602564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b="1" dirty="0" smtClean="0"/>
              <a:t>Documentos que deben de suscribir los miembros CAE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1399611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132"/>
            <a:ext cx="9144000" cy="5541421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1502494" y="180160"/>
            <a:ext cx="6727106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/>
              <a:t>Primero se suscribe el </a:t>
            </a:r>
            <a:r>
              <a:rPr lang="es-MX" b="1" dirty="0" smtClean="0"/>
              <a:t>Padrón </a:t>
            </a:r>
            <a:r>
              <a:rPr lang="es-MX" b="1" dirty="0" smtClean="0"/>
              <a:t>de entrega y recepción de alimentos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9567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05" y="963828"/>
            <a:ext cx="3951728" cy="565527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135" y="988542"/>
            <a:ext cx="4300300" cy="5630562"/>
          </a:xfrm>
          <a:prstGeom prst="rect">
            <a:avLst/>
          </a:prstGeom>
        </p:spPr>
      </p:pic>
      <p:sp>
        <p:nvSpPr>
          <p:cNvPr id="6" name="Rectángulo redondeado 5"/>
          <p:cNvSpPr/>
          <p:nvPr/>
        </p:nvSpPr>
        <p:spPr>
          <a:xfrm>
            <a:off x="1745586" y="96793"/>
            <a:ext cx="6484013" cy="66726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 smtClean="0"/>
              <a:t>Al término de la distribución - Acta </a:t>
            </a:r>
            <a:r>
              <a:rPr lang="es-MX" b="1" dirty="0" smtClean="0"/>
              <a:t>de distribución de alimentos</a:t>
            </a:r>
            <a:endParaRPr lang="es-MX" b="1" dirty="0"/>
          </a:p>
        </p:txBody>
      </p:sp>
      <p:cxnSp>
        <p:nvCxnSpPr>
          <p:cNvPr id="8" name="Conector recto de flecha 7"/>
          <p:cNvCxnSpPr/>
          <p:nvPr/>
        </p:nvCxnSpPr>
        <p:spPr>
          <a:xfrm flipH="1" flipV="1">
            <a:off x="2372497" y="3707027"/>
            <a:ext cx="3377514" cy="2339546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5193595" y="6086391"/>
            <a:ext cx="3817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Código del acta de entrega y recepción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817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06904" y="2733073"/>
            <a:ext cx="26507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El PNAEQW promueve la </a:t>
            </a:r>
            <a:r>
              <a:rPr lang="es-MX" dirty="0" smtClean="0"/>
              <a:t>veeduría o vigilancia social para asegurar que los lineamientos de la prestación del servicio alimentario se cumpla.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4" b="11481"/>
          <a:stretch/>
        </p:blipFill>
        <p:spPr>
          <a:xfrm>
            <a:off x="3115362" y="1054443"/>
            <a:ext cx="6028638" cy="55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6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96" y="893064"/>
            <a:ext cx="5964936" cy="59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10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02307" y="1261146"/>
            <a:ext cx="81035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MX" sz="2400" dirty="0" smtClean="0">
                <a:latin typeface="Franklin Gothic Book" panose="020B0503020102020204" pitchFamily="34" charset="0"/>
              </a:rPr>
              <a:t>Ley General de Educación N° 28044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400" dirty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400" dirty="0" smtClean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400" dirty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es-MX" sz="2400" dirty="0" smtClean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sz="2400" dirty="0" smtClean="0">
                <a:latin typeface="Franklin Gothic Book" panose="020B0503020102020204" pitchFamily="34" charset="0"/>
              </a:rPr>
              <a:t>Decreto </a:t>
            </a:r>
            <a:r>
              <a:rPr lang="es-MX" sz="2400" dirty="0">
                <a:latin typeface="Franklin Gothic Book" panose="020B0503020102020204" pitchFamily="34" charset="0"/>
              </a:rPr>
              <a:t>Supremo Nº 008-2019- MIDIS, que modifica el Decreto Supremo Nº 008-2012-MIDIS, que crea el Programa Nacional de Alimentación Escolar </a:t>
            </a:r>
            <a:r>
              <a:rPr lang="es-MX" sz="2400" dirty="0" err="1">
                <a:latin typeface="Franklin Gothic Book" panose="020B0503020102020204" pitchFamily="34" charset="0"/>
              </a:rPr>
              <a:t>Qali</a:t>
            </a:r>
            <a:r>
              <a:rPr lang="es-MX" sz="2400" dirty="0">
                <a:latin typeface="Franklin Gothic Book" panose="020B0503020102020204" pitchFamily="34" charset="0"/>
              </a:rPr>
              <a:t> </a:t>
            </a:r>
            <a:r>
              <a:rPr lang="es-MX" sz="2400" dirty="0" err="1">
                <a:latin typeface="Franklin Gothic Book" panose="020B0503020102020204" pitchFamily="34" charset="0"/>
              </a:rPr>
              <a:t>Warma</a:t>
            </a:r>
            <a:r>
              <a:rPr lang="es-MX" sz="2400" dirty="0">
                <a:latin typeface="Franklin Gothic Book" panose="020B0503020102020204" pitchFamily="34" charset="0"/>
              </a:rPr>
              <a:t> y amplía su </a:t>
            </a:r>
            <a:r>
              <a:rPr lang="es-MX" sz="2400" b="1" u="sng" dirty="0">
                <a:latin typeface="Franklin Gothic Book" panose="020B0503020102020204" pitchFamily="34" charset="0"/>
              </a:rPr>
              <a:t>vigencia hasta 31 de diciembre de </a:t>
            </a:r>
            <a:r>
              <a:rPr lang="es-MX" sz="2400" b="1" u="sng" dirty="0" smtClean="0">
                <a:latin typeface="Franklin Gothic Book" panose="020B0503020102020204" pitchFamily="34" charset="0"/>
              </a:rPr>
              <a:t>2022</a:t>
            </a:r>
            <a:r>
              <a:rPr lang="es-MX" sz="2400" dirty="0" smtClean="0">
                <a:latin typeface="Franklin Gothic Book" panose="020B0503020102020204" pitchFamily="34" charset="0"/>
              </a:rPr>
              <a:t>.</a:t>
            </a:r>
          </a:p>
          <a:p>
            <a:pPr marL="514350" indent="-514350" algn="just">
              <a:buFont typeface="+mj-lt"/>
              <a:buAutoNum type="arabicPeriod"/>
            </a:pPr>
            <a:endParaRPr lang="es-MX" sz="2400" dirty="0" smtClean="0">
              <a:latin typeface="Franklin Gothic Book" panose="020B0503020102020204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s-MX" sz="2400" b="1" u="sng" dirty="0"/>
              <a:t>Resolución Viceministerial N° 083-2019-MINEDU </a:t>
            </a:r>
            <a:r>
              <a:rPr lang="es-MX" sz="2400" dirty="0"/>
              <a:t>que aprueba la Norma para la Cogestión del servicio alimentario implementado con el PNAEQW en las </a:t>
            </a:r>
            <a:r>
              <a:rPr lang="es-MX" sz="2400" dirty="0" smtClean="0"/>
              <a:t>IIEE.</a:t>
            </a:r>
            <a:endParaRPr lang="es-MX" sz="2400" dirty="0" smtClean="0">
              <a:latin typeface="Franklin Gothic Book" panose="020B0503020102020204" pitchFamily="34" charset="0"/>
            </a:endParaRPr>
          </a:p>
          <a:p>
            <a:pPr algn="just"/>
            <a:endParaRPr lang="es-MX" sz="2400" dirty="0" smtClean="0">
              <a:latin typeface="Franklin Gothic Book" panose="020B05030201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55954" y="1817745"/>
            <a:ext cx="7391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 smtClean="0">
                <a:solidFill>
                  <a:srgbClr val="00B050"/>
                </a:solidFill>
              </a:rPr>
              <a:t>Artículo 4: “… En la Educación Inicial y Primaria se complementa obligatoriamente con programas de alimentación, salud y entrega de materiales educativos.”</a:t>
            </a:r>
            <a:endParaRPr lang="es-MX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0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230993" y="2060948"/>
            <a:ext cx="76771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Estable responsabilidades de los siguientes actores </a:t>
            </a:r>
            <a:r>
              <a:rPr lang="es-MX" dirty="0"/>
              <a:t>para la gestión del servicio alimentario </a:t>
            </a:r>
            <a:r>
              <a:rPr lang="es-MX" dirty="0" smtClean="0"/>
              <a:t>:</a:t>
            </a:r>
          </a:p>
          <a:p>
            <a:endParaRPr lang="es-MX" dirty="0" smtClean="0"/>
          </a:p>
          <a:p>
            <a:pPr marL="285750" indent="-285750">
              <a:buFontTx/>
              <a:buChar char="-"/>
            </a:pPr>
            <a:r>
              <a:rPr lang="es-MX" dirty="0" smtClean="0"/>
              <a:t>Ministerio de Educación, 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MIDIS,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PNAEQW,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DREJ,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UGEL</a:t>
            </a:r>
          </a:p>
          <a:p>
            <a:pPr marL="285750" indent="-285750">
              <a:buFontTx/>
              <a:buChar char="-"/>
            </a:pPr>
            <a:r>
              <a:rPr lang="es-MX" dirty="0" smtClean="0"/>
              <a:t>CAE</a:t>
            </a:r>
          </a:p>
          <a:p>
            <a:endParaRPr lang="es-MX" dirty="0"/>
          </a:p>
          <a:p>
            <a:r>
              <a:rPr lang="es-MX" dirty="0" smtClean="0"/>
              <a:t>Establece la conformación del CAE la cual es presidido por el Director/a de la IE.</a:t>
            </a:r>
          </a:p>
          <a:p>
            <a:endParaRPr lang="es-MX" dirty="0" smtClean="0"/>
          </a:p>
          <a:p>
            <a:r>
              <a:rPr lang="es-MX" dirty="0" smtClean="0"/>
              <a:t>Establece funciones del director de la IE la cual es coordinar con las madres y padres de familia de la IE, representantes de la APAFA, CONEI, comités de aula para asegurar su participación para la ejecución, cuidado y vigilancia durante la prestación del servicio alimentario. </a:t>
            </a:r>
            <a:endParaRPr lang="es-MX" dirty="0"/>
          </a:p>
        </p:txBody>
      </p:sp>
      <p:sp>
        <p:nvSpPr>
          <p:cNvPr id="4" name="Rectángulo redondeado 3"/>
          <p:cNvSpPr/>
          <p:nvPr/>
        </p:nvSpPr>
        <p:spPr>
          <a:xfrm>
            <a:off x="792843" y="1066800"/>
            <a:ext cx="5867400" cy="6858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1229962" y="1225034"/>
            <a:ext cx="4993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  <a:latin typeface="Franklin Gothic Book" panose="020B05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Resolución Viceministerial N° 083-2019-MINEDU </a:t>
            </a:r>
            <a:endParaRPr lang="es-MX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7" name="Conector angular 6"/>
          <p:cNvCxnSpPr>
            <a:stCxn id="4" idx="1"/>
          </p:cNvCxnSpPr>
          <p:nvPr/>
        </p:nvCxnSpPr>
        <p:spPr>
          <a:xfrm rot="10800000" flipH="1" flipV="1">
            <a:off x="792843" y="1409700"/>
            <a:ext cx="438150" cy="895350"/>
          </a:xfrm>
          <a:prstGeom prst="bentConnector4">
            <a:avLst>
              <a:gd name="adj1" fmla="val -52174"/>
              <a:gd name="adj2" fmla="val 98936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r 16"/>
          <p:cNvCxnSpPr>
            <a:stCxn id="4" idx="1"/>
          </p:cNvCxnSpPr>
          <p:nvPr/>
        </p:nvCxnSpPr>
        <p:spPr>
          <a:xfrm rot="10800000" flipH="1" flipV="1">
            <a:off x="792842" y="1409699"/>
            <a:ext cx="437119" cy="3590925"/>
          </a:xfrm>
          <a:prstGeom prst="bentConnector4">
            <a:avLst>
              <a:gd name="adj1" fmla="val -52297"/>
              <a:gd name="adj2" fmla="val 99868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/>
          <p:nvPr/>
        </p:nvCxnSpPr>
        <p:spPr>
          <a:xfrm>
            <a:off x="573768" y="5000624"/>
            <a:ext cx="742950" cy="538159"/>
          </a:xfrm>
          <a:prstGeom prst="bentConnector3">
            <a:avLst>
              <a:gd name="adj1" fmla="val -2564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99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1714" y="3074025"/>
            <a:ext cx="49550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 smtClean="0">
                <a:latin typeface="Franklin Gothic Book" panose="020B0503020102020204" pitchFamily="34" charset="0"/>
              </a:rPr>
              <a:t>¿Quiénes son nuestros usuarios?</a:t>
            </a:r>
            <a:endParaRPr lang="es-MX" sz="2400" b="1" dirty="0">
              <a:latin typeface="Franklin Gothic Book" panose="020B0503020102020204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734235" y="2944858"/>
            <a:ext cx="720000" cy="720000"/>
          </a:xfrm>
          <a:prstGeom prst="ellipse">
            <a:avLst/>
          </a:prstGeom>
          <a:solidFill>
            <a:srgbClr val="E221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CuadroTexto 3"/>
          <p:cNvSpPr txBox="1"/>
          <p:nvPr/>
        </p:nvSpPr>
        <p:spPr>
          <a:xfrm>
            <a:off x="901714" y="3043248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</a:rPr>
              <a:t>3</a:t>
            </a:r>
            <a:endParaRPr lang="es-MX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1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3467</TotalTime>
  <Words>1499</Words>
  <Application>Microsoft Office PowerPoint</Application>
  <PresentationFormat>Presentación en pantalla (4:3)</PresentationFormat>
  <Paragraphs>256</Paragraphs>
  <Slides>67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4" baseType="lpstr">
      <vt:lpstr>Arial</vt:lpstr>
      <vt:lpstr>Arial Narrow</vt:lpstr>
      <vt:lpstr>Calibri</vt:lpstr>
      <vt:lpstr>Calibri Light</vt:lpstr>
      <vt:lpstr>Franklin Gothic Book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QALIWARMA</dc:creator>
  <cp:lastModifiedBy>QALIWARMA</cp:lastModifiedBy>
  <cp:revision>227</cp:revision>
  <dcterms:created xsi:type="dcterms:W3CDTF">2021-01-22T20:18:49Z</dcterms:created>
  <dcterms:modified xsi:type="dcterms:W3CDTF">2021-03-15T02:41:21Z</dcterms:modified>
</cp:coreProperties>
</file>